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96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9517E0-5C04-40A0-BC66-C686F48AC4B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6CB609-36F2-4861-A1CA-2E2521B67D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BE4D2A-8B64-4A4C-AF19-E81480D7C4AF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CEAB1D-8D4C-477B-BD25-A76DB8F802F0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9B52C2-8BB2-4EA8-8536-52A30DF78A0E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5811E9-EE5D-4A9D-819C-880E7DD1F930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AA80F9-3E11-4BF1-9330-98FAFF6C26EB}" type="slidenum">
              <a:rPr lang="en-US"/>
              <a:pPr/>
              <a:t>13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753681-6216-4916-8A67-BCE142789894}" type="slidenum">
              <a:rPr lang="en-US"/>
              <a:pPr/>
              <a:t>14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F72B26-272E-4F4E-A541-E02F095FAF1F}" type="slidenum">
              <a:rPr lang="en-US"/>
              <a:pPr/>
              <a:t>15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D6686F-4AF1-401F-B8A0-9D53ACDC4BAA}" type="slidenum">
              <a:rPr lang="en-US"/>
              <a:pPr/>
              <a:t>16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727A3B-D19E-458F-814A-8C02AC9F35F9}" type="slidenum">
              <a:rPr lang="en-US"/>
              <a:pPr/>
              <a:t>17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6830AA-37C8-411B-BCC1-ACC2AE5064D0}" type="slidenum">
              <a:rPr lang="en-US"/>
              <a:pPr/>
              <a:t>18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3AD5AC-2F8F-4459-A559-505A2D659CF3}" type="slidenum">
              <a:rPr lang="en-US"/>
              <a:pPr/>
              <a:t>19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236B80-C4B5-48C5-9D3C-E9774789E4A9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51689E-C16E-4642-9537-24B3C67827D9}" type="slidenum">
              <a:rPr lang="en-US"/>
              <a:pPr/>
              <a:t>20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1F7A0E-D151-486F-B864-6F7BE49F2E57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B7ADF0-FA9E-45D4-B410-2A093559F344}" type="slidenum">
              <a:rPr lang="en-US"/>
              <a:pPr/>
              <a:t>22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C5E29A-F9C1-4720-8CAF-A62982C11D08}" type="slidenum">
              <a:rPr lang="en-US"/>
              <a:pPr/>
              <a:t>23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B66929-FBCB-4A57-80FB-D4CE0C2774DF}" type="slidenum">
              <a:rPr lang="en-US"/>
              <a:pPr/>
              <a:t>24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62E010-47FC-4803-9E2E-9C538A006284}" type="slidenum">
              <a:rPr lang="en-US"/>
              <a:pPr/>
              <a:t>25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67AA3-8CD0-43FE-AF72-141D77B2EFC2}" type="slidenum">
              <a:rPr lang="en-US"/>
              <a:pPr/>
              <a:t>26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504738-FEBA-42DA-86A6-B2904EBBEAEB}" type="slidenum">
              <a:rPr lang="en-US"/>
              <a:pPr/>
              <a:t>27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5B89B-2C89-4D43-9D72-6DCE7BD83335}" type="slidenum">
              <a:rPr lang="en-US"/>
              <a:pPr/>
              <a:t>28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3614FF-89C3-490B-8DBF-384DDBDA3588}" type="slidenum">
              <a:rPr lang="en-US"/>
              <a:pPr/>
              <a:t>29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D2BEEA-6319-41DB-AD7B-0846AD792398}" type="slidenum">
              <a:rPr lang="en-US"/>
              <a:pPr/>
              <a:t>3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E3CB7-D065-4489-9F73-1189E1ECF947}" type="slidenum">
              <a:rPr lang="en-US"/>
              <a:pPr/>
              <a:t>30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3AA050-7EC3-44E6-BF38-2EA26597B192}" type="slidenum">
              <a:rPr lang="en-US"/>
              <a:pPr/>
              <a:t>31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691F00-BA5E-4D89-A8D7-DF12EE231140}" type="slidenum">
              <a:rPr lang="en-US"/>
              <a:pPr/>
              <a:t>32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91C83-D6DD-4EDE-B8CE-216B7765267C}" type="slidenum">
              <a:rPr lang="en-US"/>
              <a:pPr/>
              <a:t>33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F6AB05-7250-49EC-8A68-722523F18D45}" type="slidenum">
              <a:rPr lang="en-US"/>
              <a:pPr/>
              <a:t>34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8A62F-A9BC-45FF-B5C5-EACBB0EAF867}" type="slidenum">
              <a:rPr lang="en-US"/>
              <a:pPr/>
              <a:t>35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293602-36AC-4FD8-9DA0-151886D82CBB}" type="slidenum">
              <a:rPr lang="en-US"/>
              <a:pPr/>
              <a:t>36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D13FE4-1834-46C8-BFA4-B5337B27A924}" type="slidenum">
              <a:rPr lang="en-US"/>
              <a:pPr/>
              <a:t>37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75B326-FAB1-46CB-BC81-4511ABE4A123}" type="slidenum">
              <a:rPr lang="en-US"/>
              <a:pPr/>
              <a:t>38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020CE6-A668-4913-A622-5F836DAE18BA}" type="slidenum">
              <a:rPr lang="en-US"/>
              <a:pPr/>
              <a:t>39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E981D2-7BAA-47DA-89B6-671AE1B4C334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B5938-A139-4C02-B79D-3EE76DC7D728}" type="slidenum">
              <a:rPr lang="en-US"/>
              <a:pPr/>
              <a:t>40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59AFA2-F5E6-4EDF-B806-F6E0505A4BFE}" type="slidenum">
              <a:rPr lang="en-US"/>
              <a:pPr/>
              <a:t>41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0F57A-9841-409C-8A22-795EBF4BEAD6}" type="slidenum">
              <a:rPr lang="en-US"/>
              <a:pPr/>
              <a:t>42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0687C-82EA-4838-A413-92B2787B5B7C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B2557-356C-4C35-B280-EB835D79E918}" type="slidenum">
              <a:rPr lang="en-US"/>
              <a:pPr/>
              <a:t>44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B5D1FE-3040-410E-B82B-589E48E0B7A0}" type="slidenum">
              <a:rPr lang="en-US"/>
              <a:pPr/>
              <a:t>45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579678-DE4B-4658-A979-A7CADAC2F501}" type="slidenum">
              <a:rPr lang="en-US"/>
              <a:pPr/>
              <a:t>46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38C026-D65A-43EF-9D42-839C57A6F130}" type="slidenum">
              <a:rPr lang="en-US"/>
              <a:pPr/>
              <a:t>47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A5CEB7-AB59-41B6-ABD6-9F70251D224E}" type="slidenum">
              <a:rPr lang="en-US"/>
              <a:pPr/>
              <a:t>48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81E88D-F7FD-4ECE-8A95-0CE5C531AF9F}" type="slidenum">
              <a:rPr lang="en-US"/>
              <a:pPr/>
              <a:t>49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DC526-5FB6-43FE-8F01-D0CB8A3CADD6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0C4B09-93C2-4330-A918-2F90EA6D3E65}" type="slidenum">
              <a:rPr lang="en-US"/>
              <a:pPr/>
              <a:t>50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C16B8C-9033-43AB-A768-81375FBD47FC}" type="slidenum">
              <a:rPr lang="en-US"/>
              <a:pPr/>
              <a:t>51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4C4D3A-3DB1-4CB4-AD7A-1E7739D07DD0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84FF68-D3A4-41EF-B241-630B279C9313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8DC6F-4B22-4B66-90BC-A05B5BA5B9A3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B6E1E8-7EE5-42F9-A3A8-4830AD004B62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64FDE-FD3F-4026-997C-BE8AD22B42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DCA6B-AEAC-47CF-A406-0F62B34910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8832C-0825-494F-BCB3-E3961B2E95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C5319-9D9A-4236-921C-4D95E141A3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4DAEA-6914-48EE-9429-BBF4340007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48B3C-99A9-4A5E-98E2-6E232F7E7E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FF0BC-72D4-4467-B11B-3460197159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16EDB-24F4-4E32-9CB7-D5F6813E5E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94EEF-45B6-4260-BD51-BF915183CD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48572-5702-47BF-AEB3-E10B0EA412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5CC65-72F3-4D58-86E5-9C23D29F8A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4D2990-A314-4CFA-922E-776E3053B1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 b="1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</a:t>
            </a:r>
            <a:endParaRPr lang="en-US" sz="3600" b="1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</a:t>
            </a:r>
            <a:endParaRPr lang="en-US" sz="3600" b="1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</a:t>
            </a:r>
            <a:endParaRPr lang="en-US" sz="3600" b="1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</a:t>
            </a:r>
            <a:endParaRPr lang="en-US" sz="3600" b="1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</a:t>
            </a:r>
            <a:endParaRPr lang="en-US" sz="3600" b="1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</a:t>
            </a:r>
            <a:endParaRPr lang="en-US" sz="3600" b="1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</a:t>
            </a:r>
            <a:endParaRPr lang="en-US" sz="3600" b="1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</a:t>
            </a:r>
            <a:endParaRPr lang="en-US" sz="3600" b="1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</a:t>
            </a:r>
            <a:endParaRPr lang="en-US" sz="3600" b="1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</a:t>
            </a:r>
            <a:endParaRPr lang="en-US" sz="3600" b="1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</a:t>
            </a:r>
            <a:endParaRPr lang="en-US" sz="3600" b="1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</a:t>
            </a:r>
            <a:endParaRPr lang="en-US" sz="3600" b="1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</a:t>
            </a:r>
            <a:endParaRPr lang="en-US" sz="3600" b="1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</a:t>
            </a:r>
            <a:endParaRPr lang="en-US" sz="3600" b="1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</a:t>
            </a:r>
            <a:endParaRPr lang="en-US" sz="3600" b="1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</a:t>
            </a:r>
            <a:endParaRPr lang="en-US" sz="3600" b="1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</a:t>
            </a:r>
            <a:endParaRPr lang="en-US" sz="3600" b="1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</a:t>
            </a:r>
            <a:endParaRPr lang="en-US" sz="3600" b="1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</a:t>
            </a:r>
            <a:endParaRPr lang="en-US" sz="3600" b="1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</a:t>
            </a:r>
            <a:endParaRPr lang="en-US" sz="3600" b="1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</a:t>
            </a:r>
            <a:endParaRPr lang="en-US" sz="3600" b="1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</a:t>
            </a:r>
            <a:endParaRPr lang="en-US" sz="3600" b="1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</a:t>
            </a:r>
            <a:endParaRPr lang="en-US" sz="3600" b="1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 b="1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  <a:latin typeface="Garamond" pitchFamily="18" charset="0"/>
              </a:rPr>
              <a:t>Early 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Garamond" pitchFamily="18" charset="0"/>
              </a:rPr>
              <a:t>Am. History</a:t>
            </a:r>
            <a:endParaRPr lang="en-US" sz="28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Article I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Article </a:t>
            </a:r>
            <a:r>
              <a:rPr lang="en-US" sz="2800" b="1" dirty="0" smtClean="0">
                <a:solidFill>
                  <a:schemeClr val="bg1"/>
                </a:solidFill>
              </a:rPr>
              <a:t>II </a:t>
            </a:r>
          </a:p>
          <a:p>
            <a:r>
              <a:rPr lang="en-US" sz="2800" b="1" smtClean="0">
                <a:solidFill>
                  <a:schemeClr val="bg1"/>
                </a:solidFill>
              </a:rPr>
              <a:t>&amp; III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Potpourri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I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Potpourri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II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This legislation, passed under the Articles, set a precedent for other western territories by providing a method for the creation of new states.</a:t>
            </a:r>
            <a:endParaRPr lang="en-US" dirty="0"/>
          </a:p>
        </p:txBody>
      </p:sp>
      <p:sp>
        <p:nvSpPr>
          <p:cNvPr id="114695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Northwest Ordinance if 1787</a:t>
            </a:r>
            <a:endParaRPr lang="en-US" dirty="0"/>
          </a:p>
        </p:txBody>
      </p:sp>
      <p:sp>
        <p:nvSpPr>
          <p:cNvPr id="116746" name="Rectangle 103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body was directly elected by the people under the original Constitution?</a:t>
            </a:r>
            <a:endParaRPr lang="en-US" dirty="0"/>
          </a:p>
        </p:txBody>
      </p:sp>
      <p:sp>
        <p:nvSpPr>
          <p:cNvPr id="11879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House of Representatives</a:t>
            </a:r>
            <a:endParaRPr lang="en-US" dirty="0"/>
          </a:p>
        </p:txBody>
      </p:sp>
      <p:sp>
        <p:nvSpPr>
          <p:cNvPr id="120841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addition of this to Article I allows Congress the ability to meet the changing needs of American society</a:t>
            </a:r>
            <a:endParaRPr lang="en-US" dirty="0"/>
          </a:p>
        </p:txBody>
      </p:sp>
      <p:sp>
        <p:nvSpPr>
          <p:cNvPr id="12288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elastic clause</a:t>
            </a:r>
            <a:endParaRPr lang="en-US" dirty="0"/>
          </a:p>
        </p:txBody>
      </p:sp>
      <p:sp>
        <p:nvSpPr>
          <p:cNvPr id="124936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US government requires that this be taken every 10 years to determine the number of members that a state has in the House of Representatives</a:t>
            </a:r>
            <a:endParaRPr lang="en-US" dirty="0"/>
          </a:p>
        </p:txBody>
      </p:sp>
      <p:sp>
        <p:nvSpPr>
          <p:cNvPr id="12698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census</a:t>
            </a:r>
            <a:endParaRPr lang="en-US" dirty="0"/>
          </a:p>
        </p:txBody>
      </p:sp>
      <p:sp>
        <p:nvSpPr>
          <p:cNvPr id="129032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power to impeach a federal official is given to this body.</a:t>
            </a:r>
            <a:endParaRPr lang="en-US" dirty="0"/>
          </a:p>
        </p:txBody>
      </p:sp>
      <p:sp>
        <p:nvSpPr>
          <p:cNvPr id="13107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House of Representatives</a:t>
            </a:r>
            <a:endParaRPr lang="en-US" dirty="0"/>
          </a:p>
        </p:txBody>
      </p:sp>
      <p:sp>
        <p:nvSpPr>
          <p:cNvPr id="13312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This term defines the division of power between a strong central government and the state.</a:t>
            </a: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Only Congress can coin this under the Constitution’s federal system.</a:t>
            </a:r>
            <a:endParaRPr lang="en-US" dirty="0"/>
          </a:p>
        </p:txBody>
      </p:sp>
      <p:sp>
        <p:nvSpPr>
          <p:cNvPr id="13517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Money</a:t>
            </a:r>
            <a:endParaRPr lang="en-US" dirty="0"/>
          </a:p>
        </p:txBody>
      </p:sp>
      <p:sp>
        <p:nvSpPr>
          <p:cNvPr id="137224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US  President can nominate individuals to vacancies in these positions.</a:t>
            </a:r>
            <a:endParaRPr lang="en-US" dirty="0"/>
          </a:p>
        </p:txBody>
      </p:sp>
      <p:sp>
        <p:nvSpPr>
          <p:cNvPr id="13927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Supreme Court justices, ambassadorships, or cabinet positions.</a:t>
            </a:r>
            <a:endParaRPr lang="en-US" dirty="0"/>
          </a:p>
        </p:txBody>
      </p:sp>
      <p:sp>
        <p:nvSpPr>
          <p:cNvPr id="141320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 presidential candidate must obtain 270 of these to win the election. </a:t>
            </a:r>
            <a:endParaRPr lang="en-US" dirty="0"/>
          </a:p>
        </p:txBody>
      </p:sp>
      <p:sp>
        <p:nvSpPr>
          <p:cNvPr id="143367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Electoral votes</a:t>
            </a:r>
            <a:endParaRPr lang="en-US" dirty="0"/>
          </a:p>
        </p:txBody>
      </p:sp>
      <p:sp>
        <p:nvSpPr>
          <p:cNvPr id="14541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Supreme Court assumed this power that allows them to declare laws to be unconstitutional.</a:t>
            </a:r>
            <a:endParaRPr lang="en-US" dirty="0"/>
          </a:p>
        </p:txBody>
      </p:sp>
      <p:sp>
        <p:nvSpPr>
          <p:cNvPr id="14746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Judicial Review</a:t>
            </a:r>
            <a:endParaRPr lang="en-US" dirty="0"/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When Woodrow Wilson met with world leaders he was acting as the US’s….. </a:t>
            </a:r>
            <a:endParaRPr lang="en-US" dirty="0"/>
          </a:p>
        </p:txBody>
      </p:sp>
      <p:sp>
        <p:nvSpPr>
          <p:cNvPr id="15155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Chief Diplomat</a:t>
            </a:r>
            <a:endParaRPr lang="en-US" dirty="0"/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Federalism</a:t>
            </a:r>
            <a:endParaRPr lang="en-US" dirty="0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This presidential candidate won the popular vote but lost the electoral vote and the presidency.</a:t>
            </a:r>
            <a:endParaRPr lang="en-US" dirty="0"/>
          </a:p>
        </p:txBody>
      </p:sp>
      <p:sp>
        <p:nvSpPr>
          <p:cNvPr id="15565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Al Gore</a:t>
            </a:r>
            <a:endParaRPr lang="en-US" dirty="0"/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addition of this to the US Constitution addressed the </a:t>
            </a:r>
            <a:r>
              <a:rPr lang="en-US" dirty="0" err="1" smtClean="0"/>
              <a:t>Antifederalist’s</a:t>
            </a:r>
            <a:r>
              <a:rPr lang="en-US" dirty="0" smtClean="0"/>
              <a:t> criticism of the document by protecting citizens from the abuses of the federal government.</a:t>
            </a:r>
            <a:endParaRPr lang="en-US" dirty="0"/>
          </a:p>
        </p:txBody>
      </p:sp>
      <p:sp>
        <p:nvSpPr>
          <p:cNvPr id="15975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Bill of Rights</a:t>
            </a:r>
            <a:endParaRPr lang="en-US" dirty="0"/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This freedom was listed in the 1</a:t>
            </a:r>
            <a:r>
              <a:rPr lang="en-US" baseline="30000" dirty="0" smtClean="0"/>
              <a:t>st</a:t>
            </a:r>
            <a:r>
              <a:rPr lang="en-US" dirty="0" smtClean="0"/>
              <a:t> amendment to ensure democracy.</a:t>
            </a:r>
            <a:endParaRPr lang="en-US" dirty="0"/>
          </a:p>
        </p:txBody>
      </p:sp>
      <p:sp>
        <p:nvSpPr>
          <p:cNvPr id="16384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Freedom of speech, press, assembly, or petitioning of the government.</a:t>
            </a:r>
            <a:endParaRPr lang="en-US" dirty="0"/>
          </a:p>
        </p:txBody>
      </p:sp>
      <p:sp>
        <p:nvSpPr>
          <p:cNvPr id="16589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term “supreme law of the land’ refers to this document.</a:t>
            </a:r>
            <a:endParaRPr lang="en-US" dirty="0"/>
          </a:p>
        </p:txBody>
      </p:sp>
      <p:sp>
        <p:nvSpPr>
          <p:cNvPr id="16794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US Constitution.</a:t>
            </a:r>
            <a:endParaRPr lang="en-US" dirty="0"/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This branch of government existed under both the Articles and the Constitution.</a:t>
            </a:r>
            <a:endParaRPr lang="en-US" dirty="0"/>
          </a:p>
        </p:txBody>
      </p:sp>
      <p:sp>
        <p:nvSpPr>
          <p:cNvPr id="17203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Legislative</a:t>
            </a:r>
            <a:endParaRPr lang="en-US" dirty="0"/>
          </a:p>
        </p:txBody>
      </p:sp>
      <p:sp>
        <p:nvSpPr>
          <p:cNvPr id="17408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This was held to revise the Articles of Confederation.</a:t>
            </a:r>
            <a:endParaRPr lang="en-US" dirty="0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Part of the unwritten constitution, these groups, like the NRA, influence governmental decisions by working to elect representatives who support their views.</a:t>
            </a:r>
            <a:endParaRPr lang="en-US" dirty="0"/>
          </a:p>
        </p:txBody>
      </p:sp>
      <p:sp>
        <p:nvSpPr>
          <p:cNvPr id="17613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Lobbyists</a:t>
            </a:r>
            <a:endParaRPr lang="en-US" dirty="0"/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By creating 3 distinct branches, the founding fathers showed their belief in this.</a:t>
            </a:r>
            <a:endParaRPr lang="en-US" dirty="0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Separation of Powers</a:t>
            </a:r>
            <a:endParaRPr lang="en-US" dirty="0"/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When the President appoints a Supreme Court justice that must be approved by the Senate it is an example of this</a:t>
            </a:r>
            <a:endParaRPr lang="en-US" dirty="0"/>
          </a:p>
        </p:txBody>
      </p:sp>
      <p:sp>
        <p:nvSpPr>
          <p:cNvPr id="18432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Checks and Balances</a:t>
            </a:r>
            <a:endParaRPr lang="en-US" dirty="0"/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creation of the Presidential Cabinet and political parties are examples of this</a:t>
            </a:r>
            <a:endParaRPr lang="en-US" dirty="0"/>
          </a:p>
        </p:txBody>
      </p:sp>
      <p:sp>
        <p:nvSpPr>
          <p:cNvPr id="18842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unwritten constitution</a:t>
            </a:r>
            <a:endParaRPr lang="en-US" dirty="0"/>
          </a:p>
        </p:txBody>
      </p:sp>
      <p:sp>
        <p:nvSpPr>
          <p:cNvPr id="19047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This group opposed the Constitution for it changed the balance of power between the state and federal governments.</a:t>
            </a:r>
            <a:endParaRPr lang="en-US" dirty="0"/>
          </a:p>
        </p:txBody>
      </p:sp>
      <p:sp>
        <p:nvSpPr>
          <p:cNvPr id="19251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err="1" smtClean="0"/>
              <a:t>Antifederalists</a:t>
            </a:r>
            <a:endParaRPr lang="en-US" dirty="0"/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Constitutional Convention</a:t>
            </a:r>
            <a:endParaRPr lang="en-US" dirty="0"/>
          </a:p>
        </p:txBody>
      </p:sp>
      <p:sp>
        <p:nvSpPr>
          <p:cNvPr id="104457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US Constitution is a living document largely due to this process. </a:t>
            </a:r>
            <a:endParaRPr lang="en-US" dirty="0"/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Amendment</a:t>
            </a:r>
            <a:endParaRPr lang="en-US"/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This compromise solved a dispute directly related to representation in the House of Representatives.</a:t>
            </a:r>
            <a:endParaRPr lang="en-US" dirty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3/5 Compromise</a:t>
            </a:r>
            <a:endParaRPr lang="en-US" dirty="0"/>
          </a:p>
        </p:txBody>
      </p:sp>
      <p:sp>
        <p:nvSpPr>
          <p:cNvPr id="108553" name="Rectangle 3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This compromise established a formula for representation in Congress.</a:t>
            </a:r>
            <a:endParaRPr lang="en-US" dirty="0"/>
          </a:p>
        </p:txBody>
      </p:sp>
      <p:sp>
        <p:nvSpPr>
          <p:cNvPr id="110599" name="Rectangle 307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Great Compromise</a:t>
            </a:r>
            <a:endParaRPr lang="en-US" dirty="0"/>
          </a:p>
        </p:txBody>
      </p:sp>
      <p:sp>
        <p:nvSpPr>
          <p:cNvPr id="112649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571</Words>
  <Application>Microsoft Office PowerPoint</Application>
  <PresentationFormat>On-screen Show (4:3)</PresentationFormat>
  <Paragraphs>135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Slide 1</vt:lpstr>
      <vt:lpstr>This term defines the division of power between a strong central government and the state.</vt:lpstr>
      <vt:lpstr>Federalism</vt:lpstr>
      <vt:lpstr>This was held to revise the Articles of Confederation.</vt:lpstr>
      <vt:lpstr>Constitutional Convention</vt:lpstr>
      <vt:lpstr>This compromise solved a dispute directly related to representation in the House of Representatives.</vt:lpstr>
      <vt:lpstr>The 3/5 Compromise</vt:lpstr>
      <vt:lpstr>This compromise established a formula for representation in Congress.</vt:lpstr>
      <vt:lpstr>The Great Compromise</vt:lpstr>
      <vt:lpstr>This legislation, passed under the Articles, set a precedent for other western territories by providing a method for the creation of new states.</vt:lpstr>
      <vt:lpstr>The Northwest Ordinance if 1787</vt:lpstr>
      <vt:lpstr>What body was directly elected by the people under the original Constitution?</vt:lpstr>
      <vt:lpstr>The House of Representatives</vt:lpstr>
      <vt:lpstr>The addition of this to Article I allows Congress the ability to meet the changing needs of American society</vt:lpstr>
      <vt:lpstr>The elastic clause</vt:lpstr>
      <vt:lpstr>The US government requires that this be taken every 10 years to determine the number of members that a state has in the House of Representatives</vt:lpstr>
      <vt:lpstr>census</vt:lpstr>
      <vt:lpstr>The power to impeach a federal official is given to this body.</vt:lpstr>
      <vt:lpstr>The House of Representatives</vt:lpstr>
      <vt:lpstr>Only Congress can coin this under the Constitution’s federal system.</vt:lpstr>
      <vt:lpstr>Money</vt:lpstr>
      <vt:lpstr>The US  President can nominate individuals to vacancies in these positions.</vt:lpstr>
      <vt:lpstr>Supreme Court justices, ambassadorships, or cabinet positions.</vt:lpstr>
      <vt:lpstr>A presidential candidate must obtain 270 of these to win the election. </vt:lpstr>
      <vt:lpstr>Electoral votes</vt:lpstr>
      <vt:lpstr>The Supreme Court assumed this power that allows them to declare laws to be unconstitutional.</vt:lpstr>
      <vt:lpstr>Judicial Review</vt:lpstr>
      <vt:lpstr>When Woodrow Wilson met with world leaders he was acting as the US’s….. </vt:lpstr>
      <vt:lpstr>Chief Diplomat</vt:lpstr>
      <vt:lpstr>This presidential candidate won the popular vote but lost the electoral vote and the presidency.</vt:lpstr>
      <vt:lpstr>Al Gore</vt:lpstr>
      <vt:lpstr>The addition of this to the US Constitution addressed the Antifederalist’s criticism of the document by protecting citizens from the abuses of the federal government.</vt:lpstr>
      <vt:lpstr>Bill of Rights</vt:lpstr>
      <vt:lpstr>This freedom was listed in the 1st amendment to ensure democracy.</vt:lpstr>
      <vt:lpstr>Freedom of speech, press, assembly, or petitioning of the government.</vt:lpstr>
      <vt:lpstr>The term “supreme law of the land’ refers to this document.</vt:lpstr>
      <vt:lpstr>The US Constitution.</vt:lpstr>
      <vt:lpstr>This branch of government existed under both the Articles and the Constitution.</vt:lpstr>
      <vt:lpstr>Legislative</vt:lpstr>
      <vt:lpstr>Part of the unwritten constitution, these groups, like the NRA, influence governmental decisions by working to elect representatives who support their views.</vt:lpstr>
      <vt:lpstr>Lobbyists</vt:lpstr>
      <vt:lpstr>By creating 3 distinct branches, the founding fathers showed their belief in this.</vt:lpstr>
      <vt:lpstr>Separation of Powers</vt:lpstr>
      <vt:lpstr>When the President appoints a Supreme Court justice that must be approved by the Senate it is an example of this</vt:lpstr>
      <vt:lpstr>Checks and Balances</vt:lpstr>
      <vt:lpstr>The creation of the Presidential Cabinet and political parties are examples of this</vt:lpstr>
      <vt:lpstr>The unwritten constitution</vt:lpstr>
      <vt:lpstr>This group opposed the Constitution for it changed the balance of power between the state and federal governments.</vt:lpstr>
      <vt:lpstr>Antifederalists</vt:lpstr>
      <vt:lpstr>The US Constitution is a living document largely due to this process. </vt:lpstr>
      <vt:lpstr>Amendment</vt:lpstr>
    </vt:vector>
  </TitlesOfParts>
  <Company>Grant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kimr</cp:lastModifiedBy>
  <cp:revision>44</cp:revision>
  <dcterms:created xsi:type="dcterms:W3CDTF">1998-08-19T17:45:48Z</dcterms:created>
  <dcterms:modified xsi:type="dcterms:W3CDTF">2010-12-07T13:38:47Z</dcterms:modified>
</cp:coreProperties>
</file>