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7077075" cy="93837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342" y="0"/>
            <a:ext cx="3066733" cy="46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4527"/>
            <a:ext cx="3066733" cy="46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342" y="8914527"/>
            <a:ext cx="3066733" cy="46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AF1EB6-7195-4070-A8DB-8FFB48E124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342" y="0"/>
            <a:ext cx="3066733" cy="46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610" y="4457264"/>
            <a:ext cx="5189855" cy="422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4527"/>
            <a:ext cx="3066733" cy="46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342" y="8914527"/>
            <a:ext cx="3066733" cy="46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267CCF-259C-4160-B3AD-A7C3E7AA9E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DD5EEA-31A0-44CE-B22C-1624F67003CD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1ECCE4-64DA-43A9-87EF-0567F70B4CC7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70120-7515-48A8-BFCD-F8CC239131AD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E998E-2469-47BE-A311-716EA5A442E7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1AB54-78C8-4370-BCC9-AE649E65EB35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B64BD-3882-4CA4-AB45-8BFD4BA8B44C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662CD-C6EA-4423-AC5C-9933F69B445D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07897-8899-43C2-AE83-FC5F7707A6E1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B5833A-EF6D-472A-9E03-E74ED3830533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DE861-E582-45FF-BDC1-ECCA2E03D239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2E45E5-434B-4BF3-A4DF-F12F18064A39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582ECD-B8E3-424B-8599-0A93CA6DC70A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EFBD7-AE9E-40A3-8B7A-7C174DD40563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180EB-D763-4A28-AB82-5550A5C821C4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F8041-0F59-4D8F-8250-FF97FD0CA0E1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5BD71D-48E5-4B1B-94B9-2FD25C9048B0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DCBC6-6FD6-4A20-A368-E30C7708996E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ED1F4-28B7-4A96-B3BA-18CEE3787CDE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BEB75-D99D-4F80-B23A-9190232DE553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1C8422-F64E-4FC3-8E6C-DD8C3998B44C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1FDCD2-59B1-42B3-8930-24E6D4876B4F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2D2AF1-4A8B-4096-A52C-DFB2401B33C6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B05E11-7FB6-4036-BF7F-A41365E96C90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8FD018-819B-49BA-AABE-1675BF458FE9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317D5-FB85-41AC-8C40-04A1684044D7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B9B084-6B8A-43B5-9E5D-189B082EB419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19ACF-D94E-410D-8015-B5021C936135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5ADA2-F146-475D-8FCD-A5BAEF101148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DC270-1DD5-4CFE-92CF-86B15A3CFB02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1998AB-BA6C-4E9D-A88D-DB8EE667A930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BA2426-C0AE-4D44-B343-11362A380900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48E0CF-D874-42EF-BA01-6F76E253DB16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4FC82-9405-4A23-9573-A83A935C3937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2CD04A-3628-4948-85EE-4E1A627DD3F9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684A5-DED6-4A6A-B30F-65787F20441D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DDCDE2-7859-497E-8FA2-47214383C46F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2E999-D5B0-4637-8EC0-4C92FFD3A38B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EE30C1-FF0D-457E-9D61-2FD872A72A7E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54920-094C-4FA8-AE4B-1690CE979904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4D1BFD-0020-4310-8438-9A1ACB880568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186FC-509B-4E0E-B7B9-9F622C0E8ABB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4D60FA-FC64-4779-995C-DA1ABB1DBDC8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5AC6B-1E96-41D9-A0A5-EA12C8DC3676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AD5F75-7135-4271-BE46-75741E2649B7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B7F796-5D96-4904-9D3C-990A2EC7DBE4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D9151-CC3F-476B-81BB-CEED57B46644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C638E-C4E5-4D92-B315-B5D58F15A04E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B7D24-C6C7-4E43-9E28-9319CB0B9B38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EE3D0-844D-4B12-8512-4F84ED0B4970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D0C6F1-7FB8-4102-B969-AE74441AA345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AF7F4-CFEF-449E-950D-55F1442D31F5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C96A6-1F15-47BF-AB57-ECE9CCF9E8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DABD6-B90D-4818-B66C-5030AAFB82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EDAD1-7102-4D66-9FE0-2C69137F11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305C1-07BA-468D-9A11-6253E2BE06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D33D0-EF79-4293-97EF-A5CD495922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12BEC-C954-4938-BEB9-79331A580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602D7-D87E-4EFB-BFDD-F9006CD3FF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A31F5-C373-4780-8B70-6BA9FB00E0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0C09A-5DC0-425D-9E03-9B9D52DA3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66A13-E488-4EF5-8F05-E32440E994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FB4FE-3D73-4658-9841-06968DEFDD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C39C8A-3669-4795-BCDE-821A7CBC1F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  <a:latin typeface="Garamond" pitchFamily="18" charset="0"/>
              </a:rPr>
              <a:t>1</a:t>
            </a:r>
            <a:r>
              <a:rPr lang="en-US" sz="2800" b="1" baseline="30000">
                <a:solidFill>
                  <a:schemeClr val="bg1"/>
                </a:solidFill>
                <a:latin typeface="Garamond" pitchFamily="18" charset="0"/>
              </a:rPr>
              <a:t>st</a:t>
            </a:r>
            <a:r>
              <a:rPr lang="en-US" sz="2800" b="1">
                <a:solidFill>
                  <a:schemeClr val="bg1"/>
                </a:solidFill>
                <a:latin typeface="Garamond" pitchFamily="18" charset="0"/>
              </a:rPr>
              <a:t> Adm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Developing </a:t>
            </a:r>
          </a:p>
          <a:p>
            <a:r>
              <a:rPr lang="en-US" sz="2800" b="1">
                <a:solidFill>
                  <a:schemeClr val="bg1"/>
                </a:solidFill>
              </a:rPr>
              <a:t>America</a:t>
            </a: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Geography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War of 1812</a:t>
            </a:r>
          </a:p>
          <a:p>
            <a:r>
              <a:rPr lang="en-US" sz="2800" b="1">
                <a:solidFill>
                  <a:schemeClr val="bg1"/>
                </a:solidFill>
              </a:rPr>
              <a:t>&amp; impact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>
                <a:solidFill>
                  <a:schemeClr val="bg1"/>
                </a:solidFill>
              </a:rPr>
              <a:t>Jackson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Washington’s Proclamation of Neutrality, Jefferson’s Embargo Act and the Monroe Doctrine were all efforts to avoid this with European powers</a:t>
            </a:r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Political Conflict/War</a:t>
            </a:r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The Supreme Court assumed this power in the case </a:t>
            </a:r>
            <a:r>
              <a:rPr lang="en-US" sz="4000" i="1" dirty="0" err="1">
                <a:solidFill>
                  <a:schemeClr val="bg1"/>
                </a:solidFill>
              </a:rPr>
              <a:t>Marbury</a:t>
            </a:r>
            <a:r>
              <a:rPr lang="en-US" sz="4000" i="1" dirty="0">
                <a:solidFill>
                  <a:schemeClr val="bg1"/>
                </a:solidFill>
              </a:rPr>
              <a:t> v. Madison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Judicial review</a:t>
            </a:r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Conflicts between </a:t>
            </a:r>
            <a:r>
              <a:rPr lang="en-US" sz="4000" dirty="0" err="1">
                <a:solidFill>
                  <a:schemeClr val="bg1"/>
                </a:solidFill>
              </a:rPr>
              <a:t>Jeffersonians</a:t>
            </a:r>
            <a:r>
              <a:rPr lang="en-US" sz="4000" dirty="0">
                <a:solidFill>
                  <a:schemeClr val="bg1"/>
                </a:solidFill>
              </a:rPr>
              <a:t> and Hamiltonians during the Washington administration gave rise to these.</a:t>
            </a: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Political Parties</a:t>
            </a:r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The Marshall Court decisions generally increased this level of government’s power</a:t>
            </a:r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Federal</a:t>
            </a:r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These two oceans allowed the US to maintain its policy of neutrality through much of the 1800s</a:t>
            </a:r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Atlantic and Pacific</a:t>
            </a:r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George Washington pursued this as the foreign policy to </a:t>
            </a:r>
            <a:r>
              <a:rPr lang="en-US" smtClean="0">
                <a:solidFill>
                  <a:schemeClr val="bg1"/>
                </a:solidFill>
              </a:rPr>
              <a:t>allow for needed </a:t>
            </a:r>
            <a:r>
              <a:rPr lang="en-US" dirty="0">
                <a:solidFill>
                  <a:schemeClr val="bg1"/>
                </a:solidFill>
              </a:rPr>
              <a:t>time for the US to gain economic and military strength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Farmers in the Ohio River Valley gained a great economic benefit when the US acquired this waterway </a:t>
            </a:r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Mississippi River</a:t>
            </a:r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This was a foreign policy success because it ended French control of the Mississippi River</a:t>
            </a:r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Louisiana Purchase</a:t>
            </a:r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President Jefferson authorized this expedition duo to explore a possible route to the Pacific Ocean.</a:t>
            </a:r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Lewis and Clark</a:t>
            </a:r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This is the relatively flat region of the US between the Mississippi River and the Rocky Mountains</a:t>
            </a:r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Great Plains</a:t>
            </a: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The purchase of the Louisiana territory initially posed a problem for President Jefferson because of this view of the interpretation of the Constitution.</a:t>
            </a:r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Strict Constructionist</a:t>
            </a: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Neutrality</a:t>
            </a: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During the 1800s the availability of these greatly contributed to the start of the Industrial Revolution</a:t>
            </a:r>
            <a:r>
              <a:rPr lang="en-US" sz="4000" dirty="0"/>
              <a:t>.</a:t>
            </a:r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Natural Resources</a:t>
            </a: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A battle plan for the attack on Ft Henry is this type of document – primary or secondary?</a:t>
            </a:r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Primary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During the first half of the 1800s, trade and manufacturing most influenced this region of the United States.</a:t>
            </a:r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New England/the Northeast</a:t>
            </a:r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Farmers could more easily ship their grain to eastern markets when this New York transportation system was completed in 1825.</a:t>
            </a:r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Erie canal.</a:t>
            </a:r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A primary goal of this presidential decree (1823) was to prevent European intervention in newly independent Latin American countries.</a:t>
            </a:r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err="1">
                <a:solidFill>
                  <a:schemeClr val="bg1"/>
                </a:solidFill>
              </a:rPr>
              <a:t>Mornoe</a:t>
            </a:r>
            <a:r>
              <a:rPr lang="en-US" dirty="0">
                <a:solidFill>
                  <a:schemeClr val="bg1"/>
                </a:solidFill>
              </a:rPr>
              <a:t> Doctrine.</a:t>
            </a:r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One precedent set by Washington was the creation of a group of presidential advisors known as this.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As a result of this 1820 act, the balance between free and slave states was maintained.</a:t>
            </a:r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Missouri Compromise</a:t>
            </a: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President Jackson’s Indian policy was to force them to move west of this geographic feature.</a:t>
            </a:r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Mississippi River</a:t>
            </a: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President Jackson used this system to provide jobs to his political party supporters</a:t>
            </a:r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Spoils System</a:t>
            </a: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The Articles of Confederation and the theory of nullification were both attempts to give this level of government more power</a:t>
            </a:r>
            <a:r>
              <a:rPr lang="en-US" sz="4000" dirty="0"/>
              <a:t>.</a:t>
            </a:r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state</a:t>
            </a:r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Voter participation increased with the election of Jackson (1828) due to the end of this requirement to vote by many states.</a:t>
            </a:r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Property</a:t>
            </a:r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cabinet</a:t>
            </a:r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Cherokee nation won the right to keep its land </a:t>
            </a:r>
            <a:r>
              <a:rPr lang="en-US" smtClean="0">
                <a:solidFill>
                  <a:schemeClr val="bg1"/>
                </a:solidFill>
              </a:rPr>
              <a:t>in </a:t>
            </a:r>
            <a:r>
              <a:rPr lang="en-US" smtClean="0">
                <a:solidFill>
                  <a:schemeClr val="bg1"/>
                </a:solidFill>
              </a:rPr>
              <a:t>Georgia </a:t>
            </a:r>
            <a:r>
              <a:rPr lang="en-US" dirty="0" smtClean="0">
                <a:solidFill>
                  <a:schemeClr val="bg1"/>
                </a:solidFill>
              </a:rPr>
              <a:t>in this case.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i="1" dirty="0" smtClean="0">
                <a:solidFill>
                  <a:schemeClr val="bg1"/>
                </a:solidFill>
              </a:rPr>
              <a:t>Worcester </a:t>
            </a:r>
            <a:r>
              <a:rPr lang="en-US" i="1" smtClean="0">
                <a:solidFill>
                  <a:schemeClr val="bg1"/>
                </a:solidFill>
              </a:rPr>
              <a:t>(Cherokee </a:t>
            </a:r>
            <a:r>
              <a:rPr lang="en-US" i="1" dirty="0" smtClean="0">
                <a:solidFill>
                  <a:schemeClr val="bg1"/>
                </a:solidFill>
              </a:rPr>
              <a:t>Nation)</a:t>
            </a:r>
            <a:br>
              <a:rPr lang="en-US" i="1" dirty="0" smtClean="0">
                <a:solidFill>
                  <a:schemeClr val="bg1"/>
                </a:solidFill>
              </a:rPr>
            </a:br>
            <a:r>
              <a:rPr lang="en-US" i="1" dirty="0" smtClean="0">
                <a:solidFill>
                  <a:schemeClr val="bg1"/>
                </a:solidFill>
              </a:rPr>
              <a:t> v GA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Amid controversy, Hamilton proposed the creation of this that could house federal deposits.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National Bank</a:t>
            </a:r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These were added to imports in the early 1800s to raise revenue and protect domestic manufacturing.</a:t>
            </a: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Tariffs</a:t>
            </a:r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589</Words>
  <Application>Microsoft Office PowerPoint</Application>
  <PresentationFormat>On-screen Show (4:3)</PresentationFormat>
  <Paragraphs>133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Slide 1</vt:lpstr>
      <vt:lpstr>George Washington pursued this as the foreign policy to allow for needed time for the US to gain economic and military strength</vt:lpstr>
      <vt:lpstr>Neutrality</vt:lpstr>
      <vt:lpstr>One precedent set by Washington was the creation of a group of presidential advisors known as this.</vt:lpstr>
      <vt:lpstr>cabinet</vt:lpstr>
      <vt:lpstr>Amid controversy, Hamilton proposed the creation of this that could house federal deposits.</vt:lpstr>
      <vt:lpstr>The National Bank</vt:lpstr>
      <vt:lpstr>These were added to imports in the early 1800s to raise revenue and protect domestic manufacturing.</vt:lpstr>
      <vt:lpstr>Tariffs</vt:lpstr>
      <vt:lpstr>Washington’s Proclamation of Neutrality, Jefferson’s Embargo Act and the Monroe Doctrine were all efforts to avoid this with European powers</vt:lpstr>
      <vt:lpstr>Political Conflict/War</vt:lpstr>
      <vt:lpstr>The Supreme Court assumed this power in the case Marbury v. Madison</vt:lpstr>
      <vt:lpstr>Judicial review</vt:lpstr>
      <vt:lpstr>Conflicts between Jeffersonians and Hamiltonians during the Washington administration gave rise to these.</vt:lpstr>
      <vt:lpstr>Political Parties</vt:lpstr>
      <vt:lpstr>The Marshall Court decisions generally increased this level of government’s power</vt:lpstr>
      <vt:lpstr>Federal</vt:lpstr>
      <vt:lpstr>These two oceans allowed the US to maintain its policy of neutrality through much of the 1800s</vt:lpstr>
      <vt:lpstr>Atlantic and Pacific</vt:lpstr>
      <vt:lpstr>Farmers in the Ohio River Valley gained a great economic benefit when the US acquired this waterway </vt:lpstr>
      <vt:lpstr>The Mississippi River</vt:lpstr>
      <vt:lpstr>This was a foreign policy success because it ended French control of the Mississippi River</vt:lpstr>
      <vt:lpstr>The Louisiana Purchase</vt:lpstr>
      <vt:lpstr>President Jefferson authorized this expedition duo to explore a possible route to the Pacific Ocean.</vt:lpstr>
      <vt:lpstr>Lewis and Clark</vt:lpstr>
      <vt:lpstr>This is the relatively flat region of the US between the Mississippi River and the Rocky Mountains</vt:lpstr>
      <vt:lpstr>Great Plains</vt:lpstr>
      <vt:lpstr>The purchase of the Louisiana territory initially posed a problem for President Jefferson because of this view of the interpretation of the Constitution.</vt:lpstr>
      <vt:lpstr>Strict Constructionist</vt:lpstr>
      <vt:lpstr>During the 1800s the availability of these greatly contributed to the start of the Industrial Revolution.</vt:lpstr>
      <vt:lpstr>Natural Resources</vt:lpstr>
      <vt:lpstr>A battle plan for the attack on Ft Henry is this type of document – primary or secondary?</vt:lpstr>
      <vt:lpstr>Primary</vt:lpstr>
      <vt:lpstr>During the first half of the 1800s, trade and manufacturing most influenced this region of the United States.</vt:lpstr>
      <vt:lpstr>New England/the Northeast</vt:lpstr>
      <vt:lpstr>Farmers could more easily ship their grain to eastern markets when this New York transportation system was completed in 1825.</vt:lpstr>
      <vt:lpstr>The Erie canal.</vt:lpstr>
      <vt:lpstr>A primary goal of this presidential decree (1823) was to prevent European intervention in newly independent Latin American countries.</vt:lpstr>
      <vt:lpstr>The Mornoe Doctrine.</vt:lpstr>
      <vt:lpstr>As a result of this 1820 act, the balance between free and slave states was maintained.</vt:lpstr>
      <vt:lpstr>The Missouri Compromise</vt:lpstr>
      <vt:lpstr>President Jackson’s Indian policy was to force them to move west of this geographic feature.</vt:lpstr>
      <vt:lpstr>Mississippi River</vt:lpstr>
      <vt:lpstr>President Jackson used this system to provide jobs to his political party supporters</vt:lpstr>
      <vt:lpstr>The Spoils System</vt:lpstr>
      <vt:lpstr>The Articles of Confederation and the theory of nullification were both attempts to give this level of government more power.</vt:lpstr>
      <vt:lpstr>state</vt:lpstr>
      <vt:lpstr>Voter participation increased with the election of Jackson (1828) due to the end of this requirement to vote by many states.</vt:lpstr>
      <vt:lpstr>Property</vt:lpstr>
      <vt:lpstr>The Cherokee nation won the right to keep its land in Georgia in this case.</vt:lpstr>
      <vt:lpstr>Worcester (Cherokee Nation)  v GA</vt:lpstr>
    </vt:vector>
  </TitlesOfParts>
  <Company>Grant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kimr</cp:lastModifiedBy>
  <cp:revision>44</cp:revision>
  <dcterms:created xsi:type="dcterms:W3CDTF">1998-08-19T17:45:48Z</dcterms:created>
  <dcterms:modified xsi:type="dcterms:W3CDTF">2011-12-19T17:10:39Z</dcterms:modified>
</cp:coreProperties>
</file>