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83D5-7230-46B3-AA2F-0E2ADA88DDD1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C23A-68B5-4C56-BBEE-646A71C2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94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83D5-7230-46B3-AA2F-0E2ADA88DDD1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C23A-68B5-4C56-BBEE-646A71C2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6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83D5-7230-46B3-AA2F-0E2ADA88DDD1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C23A-68B5-4C56-BBEE-646A71C2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9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83D5-7230-46B3-AA2F-0E2ADA88DDD1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C23A-68B5-4C56-BBEE-646A71C2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73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83D5-7230-46B3-AA2F-0E2ADA88DDD1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C23A-68B5-4C56-BBEE-646A71C2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1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83D5-7230-46B3-AA2F-0E2ADA88DDD1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C23A-68B5-4C56-BBEE-646A71C2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2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83D5-7230-46B3-AA2F-0E2ADA88DDD1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C23A-68B5-4C56-BBEE-646A71C2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2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83D5-7230-46B3-AA2F-0E2ADA88DDD1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C23A-68B5-4C56-BBEE-646A71C2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02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83D5-7230-46B3-AA2F-0E2ADA88DDD1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C23A-68B5-4C56-BBEE-646A71C2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7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83D5-7230-46B3-AA2F-0E2ADA88DDD1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C23A-68B5-4C56-BBEE-646A71C2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8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83D5-7230-46B3-AA2F-0E2ADA88DDD1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C23A-68B5-4C56-BBEE-646A71C2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95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C83D5-7230-46B3-AA2F-0E2ADA88DDD1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7C23A-68B5-4C56-BBEE-646A71C2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1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Vocabulary Level 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Mrs. Thomas’ </a:t>
            </a:r>
            <a:r>
              <a:rPr lang="en-US" dirty="0" smtClean="0"/>
              <a:t>Slides for the </a:t>
            </a:r>
            <a:r>
              <a:rPr lang="en-US" dirty="0" err="1" smtClean="0"/>
              <a:t>Sadlier</a:t>
            </a:r>
            <a:r>
              <a:rPr lang="en-US" dirty="0" smtClean="0"/>
              <a:t>-Oxford Vocabulary</a:t>
            </a:r>
          </a:p>
        </p:txBody>
      </p:sp>
    </p:spTree>
    <p:extLst>
      <p:ext uri="{BB962C8B-B14F-4D97-AF65-F5344CB8AC3E}">
        <p14:creationId xmlns:p14="http://schemas.microsoft.com/office/powerpoint/2010/main" val="358101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90" y="540108"/>
            <a:ext cx="6984864" cy="15541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8. Humdrum</a:t>
            </a:r>
            <a:r>
              <a:rPr lang="en-US" dirty="0" smtClean="0"/>
              <a:t>: ordinary, dull, routine, without variation, monotonous, boring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420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8800" y="1143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3100" y="4309408"/>
            <a:ext cx="350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All household tasks are </a:t>
            </a:r>
            <a:r>
              <a:rPr lang="en-US" sz="2400" b="1" dirty="0" smtClean="0">
                <a:solidFill>
                  <a:srgbClr val="0000FF"/>
                </a:solidFill>
              </a:rPr>
              <a:t>humdrum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according to my brother, who never helps with them.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1" y="2197100"/>
            <a:ext cx="2704052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6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430451"/>
            <a:ext cx="6934200" cy="17065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9. Hurtle</a:t>
            </a:r>
            <a:r>
              <a:rPr lang="en-US" dirty="0" smtClean="0"/>
              <a:t>: to rush violently, dash headlong; speed, race, catapult, fling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071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8800" y="1270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64100" y="4102100"/>
            <a:ext cx="3086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After separating from its booster rocket, the capsule began to </a:t>
            </a:r>
            <a:r>
              <a:rPr lang="en-US" sz="2400" b="1" dirty="0" smtClean="0">
                <a:solidFill>
                  <a:srgbClr val="0000FF"/>
                </a:solidFill>
              </a:rPr>
              <a:t>hurtle</a:t>
            </a:r>
            <a:r>
              <a:rPr lang="en-US" sz="2400" dirty="0" smtClean="0"/>
              <a:t> through space.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2374900"/>
            <a:ext cx="3905428" cy="390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6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527566"/>
            <a:ext cx="6800850" cy="145363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10. Insinuate</a:t>
            </a:r>
            <a:r>
              <a:rPr lang="en-US" dirty="0" smtClean="0"/>
              <a:t>: to suggest or hint slyly; imply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706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8800" y="5461000"/>
            <a:ext cx="768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attorney attempted to </a:t>
            </a:r>
            <a:r>
              <a:rPr lang="en-US" sz="2400" b="1" dirty="0" smtClean="0">
                <a:solidFill>
                  <a:srgbClr val="0000FF"/>
                </a:solidFill>
              </a:rPr>
              <a:t>insinuate</a:t>
            </a:r>
            <a:r>
              <a:rPr lang="en-US" sz="2400" dirty="0" smtClean="0"/>
              <a:t> that the witness’s testimony was false.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1" y="2197100"/>
            <a:ext cx="4051300" cy="307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3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48" y="692666"/>
            <a:ext cx="6967416" cy="1440934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11. Interminable</a:t>
            </a:r>
            <a:r>
              <a:rPr lang="en-US" dirty="0" smtClean="0"/>
              <a:t>: endless, so long as to seem endless, ceaseless, never-ending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29364" y="894834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8800" y="1270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3530600"/>
            <a:ext cx="246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had an </a:t>
            </a:r>
            <a:r>
              <a:rPr lang="en-US" sz="2400" b="1" dirty="0" smtClean="0">
                <a:solidFill>
                  <a:srgbClr val="0000FF"/>
                </a:solidFill>
              </a:rPr>
              <a:t>interminable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wait in the hot, crowded amusement park.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857500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9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213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12. Interrogate</a:t>
            </a:r>
            <a:r>
              <a:rPr lang="en-US" dirty="0" smtClean="0"/>
              <a:t>: to ask questions, examine by questioning, question, query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579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8800" y="1016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46700" y="4381500"/>
            <a:ext cx="284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Two detectives used their experience to </a:t>
            </a:r>
            <a:r>
              <a:rPr lang="en-US" sz="2400" b="1" dirty="0" smtClean="0">
                <a:solidFill>
                  <a:srgbClr val="0000FF"/>
                </a:solidFill>
              </a:rPr>
              <a:t>interrogate</a:t>
            </a:r>
            <a:r>
              <a:rPr lang="en-US" sz="2400" dirty="0" smtClean="0"/>
              <a:t> the suspect.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975356"/>
            <a:ext cx="4457700" cy="32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9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524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/>
              <a:t>13. Recompense</a:t>
            </a:r>
            <a:r>
              <a:rPr lang="en-US" sz="3200" dirty="0" smtClean="0"/>
              <a:t>: </a:t>
            </a:r>
            <a:r>
              <a:rPr lang="en-US" sz="3200" b="1" dirty="0" smtClean="0">
                <a:solidFill>
                  <a:srgbClr val="0000FF"/>
                </a:solidFill>
              </a:rPr>
              <a:t>v. </a:t>
            </a:r>
            <a:r>
              <a:rPr lang="en-US" sz="3200" dirty="0" smtClean="0"/>
              <a:t>to pay back, to give a reward, repay; </a:t>
            </a:r>
            <a:r>
              <a:rPr lang="en-US" sz="3200" b="1" dirty="0" smtClean="0">
                <a:solidFill>
                  <a:srgbClr val="0000FF"/>
                </a:solidFill>
              </a:rPr>
              <a:t>n. </a:t>
            </a:r>
            <a:r>
              <a:rPr lang="en-US" sz="3200" dirty="0" smtClean="0"/>
              <a:t>a payment for loss, service, or injury, compensation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7594464" y="609600"/>
            <a:ext cx="85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Verb </a:t>
            </a:r>
          </a:p>
          <a:p>
            <a:pPr algn="ctr"/>
            <a:r>
              <a:rPr lang="en-US" b="1" dirty="0" smtClean="0"/>
              <a:t>or</a:t>
            </a:r>
          </a:p>
          <a:p>
            <a:pPr algn="ctr"/>
            <a:r>
              <a:rPr lang="en-US" b="1" dirty="0" smtClean="0"/>
              <a:t> Noun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8800" y="1524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22900" y="2438400"/>
            <a:ext cx="3187700" cy="198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My grandparents were happy to </a:t>
            </a:r>
            <a:r>
              <a:rPr lang="en-US" sz="2400" dirty="0" smtClean="0">
                <a:solidFill>
                  <a:srgbClr val="0000FF"/>
                </a:solidFill>
              </a:rPr>
              <a:t>recompense</a:t>
            </a:r>
            <a:r>
              <a:rPr lang="en-US" sz="2400" dirty="0" smtClean="0"/>
              <a:t> the little girl who found their lost puppy. (v.)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422900" y="4419600"/>
            <a:ext cx="3390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As </a:t>
            </a:r>
            <a:r>
              <a:rPr lang="en-US" sz="2400" dirty="0" smtClean="0">
                <a:solidFill>
                  <a:srgbClr val="0000FF"/>
                </a:solidFill>
              </a:rPr>
              <a:t>recompense</a:t>
            </a:r>
            <a:r>
              <a:rPr lang="en-US" sz="2400" dirty="0" smtClean="0"/>
              <a:t>, the grandparents offered $50 to the girl who found their lost puppy. (n.)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2990850"/>
            <a:ext cx="431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4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99" y="914400"/>
            <a:ext cx="693420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14. Renovate</a:t>
            </a:r>
            <a:r>
              <a:rPr lang="en-US" dirty="0" smtClean="0"/>
              <a:t>: to repair, restore to good condition, make new again, repair, fix-up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198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8800" y="1270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00264" y="4832172"/>
            <a:ext cx="4419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young couple brought in friends to help them </a:t>
            </a:r>
            <a:r>
              <a:rPr lang="en-US" sz="2400" b="1" dirty="0" smtClean="0">
                <a:solidFill>
                  <a:srgbClr val="0000FF"/>
                </a:solidFill>
              </a:rPr>
              <a:t>renovate</a:t>
            </a:r>
            <a:r>
              <a:rPr lang="en-US" sz="2400" dirty="0" smtClean="0"/>
              <a:t> the old house. 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590800"/>
            <a:ext cx="2362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2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46100"/>
            <a:ext cx="6508377" cy="2489200"/>
          </a:xfrm>
        </p:spPr>
        <p:txBody>
          <a:bodyPr/>
          <a:lstStyle/>
          <a:p>
            <a:pPr algn="l"/>
            <a:r>
              <a:rPr lang="en-US" sz="3200" b="1" dirty="0" smtClean="0"/>
              <a:t>15. Résumé</a:t>
            </a:r>
            <a:r>
              <a:rPr lang="en-US" sz="3200" dirty="0" smtClean="0"/>
              <a:t>: a brief summary; a short written account of one’s education, working experience, or qualifications for a job, job history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7657964" y="869434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Noun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800" y="1778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41485" y="5178476"/>
            <a:ext cx="4254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job applicant gave a copy of her </a:t>
            </a:r>
            <a:r>
              <a:rPr lang="en-US" sz="2400" b="1" dirty="0" smtClean="0">
                <a:solidFill>
                  <a:srgbClr val="0000FF"/>
                </a:solidFill>
              </a:rPr>
              <a:t>résumé</a:t>
            </a:r>
            <a:r>
              <a:rPr lang="en-US" sz="2400" dirty="0" smtClean="0"/>
              <a:t> to the person in charge of the employment agency.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485" y="2654518"/>
            <a:ext cx="3586515" cy="2392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6603">
            <a:off x="1332125" y="3204821"/>
            <a:ext cx="2613479" cy="33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5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65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16. Sullen</a:t>
            </a:r>
            <a:r>
              <a:rPr lang="en-US" dirty="0" smtClean="0"/>
              <a:t>: silent or brooding because of ill humor, anger, or resentment, grumpy, morose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42064" y="920234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8800" y="889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87900" y="4234240"/>
            <a:ext cx="317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rgbClr val="0000FF"/>
                </a:solidFill>
              </a:rPr>
              <a:t>sullen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student sat down in the back of the classroom.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2794000"/>
            <a:ext cx="30353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2070100"/>
          </a:xfrm>
        </p:spPr>
        <p:txBody>
          <a:bodyPr/>
          <a:lstStyle/>
          <a:p>
            <a:pPr algn="l"/>
            <a:r>
              <a:rPr lang="en-US" sz="3200" b="1" dirty="0" smtClean="0"/>
              <a:t>17. Trickle</a:t>
            </a:r>
            <a:r>
              <a:rPr lang="en-US" sz="3200" dirty="0" smtClean="0"/>
              <a:t>: </a:t>
            </a:r>
            <a:r>
              <a:rPr lang="en-US" sz="3200" b="1" dirty="0" smtClean="0">
                <a:solidFill>
                  <a:srgbClr val="0000FF"/>
                </a:solidFill>
              </a:rPr>
              <a:t>v. </a:t>
            </a:r>
            <a:r>
              <a:rPr lang="en-US" sz="3200" dirty="0" smtClean="0"/>
              <a:t>to flow or fall by drops or in a small stream, dribble, drip; </a:t>
            </a:r>
            <a:r>
              <a:rPr lang="en-US" sz="3200" b="1" dirty="0" smtClean="0">
                <a:solidFill>
                  <a:srgbClr val="0000FF"/>
                </a:solidFill>
              </a:rPr>
              <a:t>n. </a:t>
            </a:r>
            <a:r>
              <a:rPr lang="en-US" sz="3200" dirty="0" smtClean="0"/>
              <a:t>a small, irregular quantity of anything, small amount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7378700" y="729734"/>
            <a:ext cx="127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Verb</a:t>
            </a:r>
          </a:p>
          <a:p>
            <a:pPr algn="ctr"/>
            <a:r>
              <a:rPr lang="en-US" b="1" dirty="0"/>
              <a:t>o</a:t>
            </a:r>
            <a:r>
              <a:rPr lang="en-US" b="1" dirty="0" smtClean="0"/>
              <a:t>r</a:t>
            </a:r>
          </a:p>
          <a:p>
            <a:pPr algn="ctr"/>
            <a:r>
              <a:rPr lang="en-US" b="1" dirty="0" smtClean="0"/>
              <a:t>Noun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8800" y="1651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55700" y="4738192"/>
            <a:ext cx="2959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water began to </a:t>
            </a:r>
            <a:r>
              <a:rPr lang="en-US" sz="2400" b="1" dirty="0" smtClean="0">
                <a:solidFill>
                  <a:srgbClr val="0000FF"/>
                </a:solidFill>
              </a:rPr>
              <a:t>trickle</a:t>
            </a:r>
            <a:r>
              <a:rPr lang="en-US" sz="2400" dirty="0" smtClean="0"/>
              <a:t> from the rusty old pipe. (v.)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601" y="2781300"/>
            <a:ext cx="4642970" cy="315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7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Vocabulary </a:t>
            </a:r>
            <a:r>
              <a:rPr lang="en-US" sz="6000" b="1" dirty="0" smtClean="0"/>
              <a:t>Level B: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Unit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6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23900"/>
            <a:ext cx="6985001" cy="16637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18.Trivial</a:t>
            </a:r>
            <a:r>
              <a:rPr lang="en-US" dirty="0" smtClean="0"/>
              <a:t>: not important, minor; ordinary, commonplace, insignificant, petty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833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8800" y="1397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5100"/>
            <a:ext cx="9144000" cy="361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4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8551"/>
            <a:ext cx="6645962" cy="16303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19. Truce</a:t>
            </a:r>
            <a:r>
              <a:rPr lang="en-US" dirty="0" smtClean="0"/>
              <a:t>: a pause in fighting, temporary peace, cease-fire, armistice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94464" y="914400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Noun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800" y="1270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63262" y="3608844"/>
            <a:ext cx="347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During World War I, in 1914, German and British soldiers entered into a </a:t>
            </a:r>
            <a:r>
              <a:rPr lang="en-US" sz="2400" b="1" dirty="0" smtClean="0">
                <a:solidFill>
                  <a:srgbClr val="0000FF"/>
                </a:solidFill>
              </a:rPr>
              <a:t>truce</a:t>
            </a:r>
            <a:r>
              <a:rPr lang="en-US" sz="2400" dirty="0" smtClean="0"/>
              <a:t> on Christmas Eve that lasted until the end of Christmas day.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01906"/>
            <a:ext cx="4906062" cy="368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65200"/>
            <a:ext cx="6743701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20. Vicious</a:t>
            </a:r>
            <a:r>
              <a:rPr lang="en-US" dirty="0" smtClean="0"/>
              <a:t>: evil, bad; spiteful; having bad habits or an ugly disposition, malicious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674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8800" y="1016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2844800"/>
            <a:ext cx="4819650" cy="321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0400" y="3749576"/>
            <a:ext cx="2989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Dolores </a:t>
            </a:r>
            <a:r>
              <a:rPr lang="en-US" sz="2400" dirty="0" err="1" smtClean="0"/>
              <a:t>Umbridge</a:t>
            </a:r>
            <a:r>
              <a:rPr lang="en-US" sz="2400" dirty="0" smtClean="0"/>
              <a:t> is a </a:t>
            </a:r>
            <a:r>
              <a:rPr lang="en-US" sz="2400" b="1" dirty="0" smtClean="0">
                <a:solidFill>
                  <a:srgbClr val="0000FF"/>
                </a:solidFill>
              </a:rPr>
              <a:t>vicious</a:t>
            </a:r>
            <a:r>
              <a:rPr lang="en-US" sz="2400" dirty="0" smtClean="0"/>
              <a:t> character created by J.K. Rowling in the Harry Potter series.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59062">
            <a:off x="3937003" y="2894458"/>
            <a:ext cx="1750966" cy="114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8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72585"/>
            <a:ext cx="6508377" cy="1637216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1. Adjacent: </a:t>
            </a:r>
            <a:r>
              <a:rPr lang="en-US" dirty="0" smtClean="0"/>
              <a:t>near, next to, adjoining, alongside, nearby, neighboring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91194" y="876565"/>
            <a:ext cx="1259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  <a:r>
              <a:rPr lang="en-US" b="1" dirty="0" smtClean="0"/>
              <a:t>djective</a:t>
            </a:r>
            <a:endParaRPr lang="en-US" b="1" dirty="0"/>
          </a:p>
        </p:txBody>
      </p:sp>
      <p:pic>
        <p:nvPicPr>
          <p:cNvPr id="9" name="Content Placeholder 8" descr="Unknown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07" t="-37803" r="-128392" b="-75089"/>
          <a:stretch/>
        </p:blipFill>
        <p:spPr>
          <a:xfrm>
            <a:off x="457199" y="1422400"/>
            <a:ext cx="6508377" cy="5435600"/>
          </a:xfrm>
        </p:spPr>
      </p:pic>
      <p:pic>
        <p:nvPicPr>
          <p:cNvPr id="10" name="Picture 9" descr="james-emmerson-street-of-wooden-houses-in-the-old-town-adjacent-to-the-harbour-stavanger-norway-scandinavi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939" y="2399522"/>
            <a:ext cx="3725862" cy="27963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800" y="5014436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Adjacent Angles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25939" y="5357336"/>
            <a:ext cx="372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Adjacent Homes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5600" y="5726668"/>
            <a:ext cx="854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Boston and its </a:t>
            </a:r>
            <a:r>
              <a:rPr lang="en-US" sz="2400" b="1" dirty="0" smtClean="0">
                <a:solidFill>
                  <a:srgbClr val="0000FF"/>
                </a:solidFill>
              </a:rPr>
              <a:t>adjacent</a:t>
            </a:r>
            <a:r>
              <a:rPr lang="en-US" sz="2400" dirty="0" smtClean="0"/>
              <a:t> suburbs were severely flooded after three days of heavy rain.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151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38200"/>
            <a:ext cx="6807201" cy="19304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2. Alight</a:t>
            </a:r>
            <a:r>
              <a:rPr lang="en-US" dirty="0" smtClean="0"/>
              <a:t>: </a:t>
            </a:r>
            <a:r>
              <a:rPr lang="en-US" i="1" dirty="0" smtClean="0">
                <a:solidFill>
                  <a:srgbClr val="0000FF"/>
                </a:solidFill>
              </a:rPr>
              <a:t>v. </a:t>
            </a:r>
            <a:r>
              <a:rPr lang="en-US" dirty="0" smtClean="0"/>
              <a:t>to get down from, step down from, to come down from the air, land; </a:t>
            </a:r>
            <a:br>
              <a:rPr lang="en-US" dirty="0" smtClean="0"/>
            </a:br>
            <a:r>
              <a:rPr lang="en-US" i="1" dirty="0" smtClean="0">
                <a:solidFill>
                  <a:srgbClr val="0000FF"/>
                </a:solidFill>
              </a:rPr>
              <a:t>adj. </a:t>
            </a:r>
            <a:r>
              <a:rPr lang="en-US" dirty="0" smtClean="0"/>
              <a:t>lighted up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64400" y="609600"/>
            <a:ext cx="1562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Verb </a:t>
            </a:r>
          </a:p>
          <a:p>
            <a:pPr algn="ctr"/>
            <a:r>
              <a:rPr lang="en-US" b="1" dirty="0" smtClean="0"/>
              <a:t>or </a:t>
            </a:r>
          </a:p>
          <a:p>
            <a:pPr algn="ctr"/>
            <a:r>
              <a:rPr lang="en-US" b="1" dirty="0"/>
              <a:t>A</a:t>
            </a:r>
            <a:r>
              <a:rPr lang="en-US" b="1" dirty="0" smtClean="0"/>
              <a:t>djective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0274" y="5739368"/>
            <a:ext cx="5353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sky was </a:t>
            </a:r>
            <a:r>
              <a:rPr lang="en-US" sz="2400" b="1" dirty="0" smtClean="0">
                <a:solidFill>
                  <a:srgbClr val="0000FF"/>
                </a:solidFill>
              </a:rPr>
              <a:t>alight</a:t>
            </a:r>
            <a:r>
              <a:rPr lang="en-US" sz="2400" dirty="0" smtClean="0"/>
              <a:t> with a red glow from the candles. (adj.)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041900" y="4572000"/>
            <a:ext cx="3784600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passengers hurried to </a:t>
            </a:r>
            <a:r>
              <a:rPr lang="en-US" sz="2400" b="1" dirty="0">
                <a:solidFill>
                  <a:srgbClr val="0000FF"/>
                </a:solidFill>
              </a:rPr>
              <a:t>alight</a:t>
            </a:r>
            <a:r>
              <a:rPr lang="en-US" sz="2400" dirty="0"/>
              <a:t> from the airplane</a:t>
            </a:r>
            <a:r>
              <a:rPr lang="en-US" sz="2400" dirty="0" smtClean="0"/>
              <a:t>. (v.)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" y="3149599"/>
            <a:ext cx="3975101" cy="2491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2425700"/>
            <a:ext cx="40640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6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09" y="496385"/>
            <a:ext cx="7086600" cy="17065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3. Barren: </a:t>
            </a:r>
            <a:r>
              <a:rPr lang="en-US" dirty="0" smtClean="0"/>
              <a:t>not productive, bare, unproductive, sterile, desolate, arid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4703" b="4703"/>
          <a:stretch>
            <a:fillRect/>
          </a:stretch>
        </p:blipFill>
        <p:spPr>
          <a:xfrm>
            <a:off x="1244393" y="2209801"/>
            <a:ext cx="6146801" cy="3698788"/>
          </a:xfrm>
        </p:spPr>
      </p:pic>
      <p:sp>
        <p:nvSpPr>
          <p:cNvPr id="4" name="TextBox 3"/>
          <p:cNvSpPr txBox="1"/>
          <p:nvPr/>
        </p:nvSpPr>
        <p:spPr>
          <a:xfrm>
            <a:off x="7391194" y="749565"/>
            <a:ext cx="1259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  <a:r>
              <a:rPr lang="en-US" b="1" dirty="0" smtClean="0"/>
              <a:t>djective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8800" y="1270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5908590"/>
            <a:ext cx="8089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contrast to the rich land we left behind, the plains appeared to be a </a:t>
            </a:r>
            <a:r>
              <a:rPr lang="en-US" sz="2400" b="1" dirty="0" smtClean="0">
                <a:solidFill>
                  <a:srgbClr val="0000FF"/>
                </a:solidFill>
              </a:rPr>
              <a:t>barren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landscape.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851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18066"/>
            <a:ext cx="697230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4. Disrupt: </a:t>
            </a:r>
            <a:r>
              <a:rPr lang="en-US" dirty="0" smtClean="0"/>
              <a:t>to break up, disturb, upset, displace, disorder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1429" b="11429"/>
          <a:stretch>
            <a:fillRect/>
          </a:stretch>
        </p:blipFill>
        <p:spPr>
          <a:xfrm>
            <a:off x="1174375" y="2286000"/>
            <a:ext cx="5254793" cy="3162029"/>
          </a:xfrm>
        </p:spPr>
      </p:pic>
      <p:sp>
        <p:nvSpPr>
          <p:cNvPr id="4" name="Rectangle 3"/>
          <p:cNvSpPr/>
          <p:nvPr/>
        </p:nvSpPr>
        <p:spPr>
          <a:xfrm>
            <a:off x="7676240" y="920234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Verb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7500" y="5727700"/>
            <a:ext cx="768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Even the loud demonstration on the street below was not enough to </a:t>
            </a:r>
            <a:r>
              <a:rPr lang="en-US" sz="2400" b="1" dirty="0" smtClean="0">
                <a:solidFill>
                  <a:srgbClr val="0000FF"/>
                </a:solidFill>
              </a:rPr>
              <a:t>disrupt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the meeting.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00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9939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5. Dynasty: </a:t>
            </a:r>
            <a:r>
              <a:rPr lang="en-US" dirty="0" smtClean="0"/>
              <a:t>a powerful family or group of rulers that maintains its position or power for some time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63540" y="914400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Noun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78300" y="3793699"/>
            <a:ext cx="43815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Han </a:t>
            </a:r>
            <a:r>
              <a:rPr lang="en-US" sz="2400" b="1" dirty="0" smtClean="0">
                <a:solidFill>
                  <a:srgbClr val="0000FF"/>
                </a:solidFill>
              </a:rPr>
              <a:t>dynasty</a:t>
            </a:r>
            <a:r>
              <a:rPr lang="en-US" sz="2400" dirty="0" smtClean="0"/>
              <a:t> of China was in power for about 400 years.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403600"/>
            <a:ext cx="3327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9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5364" cy="1630362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6. Foretaste</a:t>
            </a:r>
            <a:r>
              <a:rPr lang="en-US" dirty="0" smtClean="0"/>
              <a:t>: an advance indication, sample, or warning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32564" y="914400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Noun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800" y="1397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7700" y="5575300"/>
            <a:ext cx="756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eye-opening first scene of the new play gave the audience a </a:t>
            </a:r>
            <a:r>
              <a:rPr lang="en-US" sz="2400" b="1" dirty="0" smtClean="0">
                <a:solidFill>
                  <a:srgbClr val="0000FF"/>
                </a:solidFill>
              </a:rPr>
              <a:t>foretaste</a:t>
            </a:r>
            <a:r>
              <a:rPr lang="en-US" sz="2400" dirty="0" smtClean="0"/>
              <a:t> of things to come.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53" y="2235200"/>
            <a:ext cx="5405947" cy="303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8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6303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7. Germinate</a:t>
            </a:r>
            <a:r>
              <a:rPr lang="en-US" dirty="0" smtClean="0"/>
              <a:t>: to begin to grow, come into being, sprout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452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8800" y="889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54100" y="5537200"/>
            <a:ext cx="642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After two weeks of watering and sunlight the seeds began to </a:t>
            </a:r>
            <a:r>
              <a:rPr lang="en-US" sz="2400" b="1" dirty="0" smtClean="0">
                <a:solidFill>
                  <a:srgbClr val="0000FF"/>
                </a:solidFill>
              </a:rPr>
              <a:t>germinate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057400"/>
            <a:ext cx="45974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4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789</Words>
  <Application>Microsoft Office PowerPoint</Application>
  <PresentationFormat>On-screen Show (4:3)</PresentationFormat>
  <Paragraphs>93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Vocabulary Level B</vt:lpstr>
      <vt:lpstr>Vocabulary Level B:</vt:lpstr>
      <vt:lpstr>1. Adjacent: near, next to, adjoining, alongside, nearby, neighboring</vt:lpstr>
      <vt:lpstr>2. Alight: v. to get down from, step down from, to come down from the air, land;  adj. lighted up </vt:lpstr>
      <vt:lpstr>3. Barren: not productive, bare, unproductive, sterile, desolate, arid</vt:lpstr>
      <vt:lpstr>4. Disrupt: to break up, disturb, upset, displace, disorder</vt:lpstr>
      <vt:lpstr>5. Dynasty: a powerful family or group of rulers that maintains its position or power for some time</vt:lpstr>
      <vt:lpstr>6. Foretaste: an advance indication, sample, or warning</vt:lpstr>
      <vt:lpstr>7. Germinate: to begin to grow, come into being, sprout</vt:lpstr>
      <vt:lpstr>8. Humdrum: ordinary, dull, routine, without variation, monotonous, boring</vt:lpstr>
      <vt:lpstr>9. Hurtle: to rush violently, dash headlong; speed, race, catapult, fling</vt:lpstr>
      <vt:lpstr>10. Insinuate: to suggest or hint slyly; imply</vt:lpstr>
      <vt:lpstr>11. Interminable: endless, so long as to seem endless, ceaseless, never-ending</vt:lpstr>
      <vt:lpstr>12. Interrogate: to ask questions, examine by questioning, question, query</vt:lpstr>
      <vt:lpstr>13. Recompense: v. to pay back, to give a reward, repay; n. a payment for loss, service, or injury, compensation</vt:lpstr>
      <vt:lpstr>14. Renovate: to repair, restore to good condition, make new again, repair, fix-up</vt:lpstr>
      <vt:lpstr>15. Résumé: a brief summary; a short written account of one’s education, working experience, or qualifications for a job, job history</vt:lpstr>
      <vt:lpstr>16. Sullen: silent or brooding because of ill humor, anger, or resentment, grumpy, morose</vt:lpstr>
      <vt:lpstr>17. Trickle: v. to flow or fall by drops or in a small stream, dribble, drip; n. a small, irregular quantity of anything, small amount </vt:lpstr>
      <vt:lpstr>18.Trivial: not important, minor; ordinary, commonplace, insignificant, petty</vt:lpstr>
      <vt:lpstr>19. Truce: a pause in fighting, temporary peace, cease-fire, armistice</vt:lpstr>
      <vt:lpstr>20. Vicious: evil, bad; spiteful; having bad habits or an ugly disposition, malicious</vt:lpstr>
    </vt:vector>
  </TitlesOfParts>
  <Company>SCRIC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Vocabulary Level B</dc:title>
  <dc:creator>Administrator</dc:creator>
  <cp:lastModifiedBy>Administrator</cp:lastModifiedBy>
  <cp:revision>1</cp:revision>
  <dcterms:created xsi:type="dcterms:W3CDTF">2013-09-10T14:11:29Z</dcterms:created>
  <dcterms:modified xsi:type="dcterms:W3CDTF">2013-09-10T14:15:06Z</dcterms:modified>
</cp:coreProperties>
</file>