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7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2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4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7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72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2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1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0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3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3B2CA-EB5A-4505-B638-081EDE722A67}" type="datetimeFigureOut">
              <a:rPr lang="en-US" smtClean="0"/>
              <a:t>9/23/2013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82910-7FF2-427A-AB5C-261C1BEF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3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Unit </a:t>
            </a:r>
            <a:r>
              <a:rPr lang="en-US" sz="6000" b="1" dirty="0" smtClean="0"/>
              <a:t>Two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749300"/>
          </a:xfrm>
        </p:spPr>
        <p:txBody>
          <a:bodyPr/>
          <a:lstStyle/>
          <a:p>
            <a:r>
              <a:rPr lang="en-US" sz="3200" b="1" dirty="0" smtClean="0"/>
              <a:t>9. Indifference</a:t>
            </a:r>
            <a:r>
              <a:rPr lang="en-US" sz="3200" dirty="0" smtClean="0"/>
              <a:t>: a lack of interest or concern, apathy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198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79600"/>
            <a:ext cx="4221203" cy="294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0799" y="5028337"/>
            <a:ext cx="682003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fact that everyone walked by, with </a:t>
            </a:r>
            <a:r>
              <a:rPr lang="en-US" sz="2400" b="1" dirty="0" smtClean="0">
                <a:solidFill>
                  <a:srgbClr val="0000FF"/>
                </a:solidFill>
              </a:rPr>
              <a:t>indifference</a:t>
            </a:r>
            <a:r>
              <a:rPr lang="en-US" sz="2400" dirty="0" smtClean="0"/>
              <a:t>, the despondent women on the curb is troubling.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145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" y="914400"/>
            <a:ext cx="7175501" cy="1778000"/>
          </a:xfrm>
        </p:spPr>
        <p:txBody>
          <a:bodyPr/>
          <a:lstStyle/>
          <a:p>
            <a:r>
              <a:rPr lang="en-US" sz="3200" b="1" dirty="0" smtClean="0"/>
              <a:t>10. Indignant</a:t>
            </a:r>
            <a:r>
              <a:rPr lang="en-US" sz="3200" dirty="0" smtClean="0"/>
              <a:t>: filled with resentment or anger over something unjust, unworthy, or mean, offended, resentful, outraged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929592"/>
            <a:ext cx="3479800" cy="306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1800" y="4152900"/>
            <a:ext cx="473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Angered by the editorial in the newspaper, my mother wrote an </a:t>
            </a:r>
            <a:r>
              <a:rPr lang="en-US" sz="2400" b="1" dirty="0" smtClean="0">
                <a:solidFill>
                  <a:srgbClr val="0000FF"/>
                </a:solidFill>
              </a:rPr>
              <a:t>indignant</a:t>
            </a:r>
            <a:r>
              <a:rPr lang="en-US" sz="2400" dirty="0" smtClean="0"/>
              <a:t> letter to the editor.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4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054100"/>
          </a:xfrm>
        </p:spPr>
        <p:txBody>
          <a:bodyPr/>
          <a:lstStyle/>
          <a:p>
            <a:r>
              <a:rPr lang="en-US" sz="3200" b="1" dirty="0" smtClean="0"/>
              <a:t>11. Indispensable</a:t>
            </a:r>
            <a:r>
              <a:rPr lang="en-US" sz="3200" dirty="0" smtClean="0"/>
              <a:t>: absolutely necessary, not to be neglected, essential, crucial, vital	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2514600"/>
            <a:ext cx="3173516" cy="360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4500" y="3200400"/>
            <a:ext cx="33909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Oxygen is a gas that is </a:t>
            </a:r>
            <a:r>
              <a:rPr lang="en-US" sz="2400" b="1" dirty="0" smtClean="0">
                <a:solidFill>
                  <a:srgbClr val="0000FF"/>
                </a:solidFill>
              </a:rPr>
              <a:t>indispensable</a:t>
            </a:r>
            <a:r>
              <a:rPr lang="en-US" sz="2400" dirty="0" smtClean="0"/>
              <a:t> to life processes.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749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99" y="914400"/>
            <a:ext cx="6508377" cy="1143000"/>
          </a:xfrm>
        </p:spPr>
        <p:txBody>
          <a:bodyPr/>
          <a:lstStyle/>
          <a:p>
            <a:r>
              <a:rPr lang="en-US" sz="3200" b="1" dirty="0" smtClean="0"/>
              <a:t>12. Lubricate</a:t>
            </a:r>
            <a:r>
              <a:rPr lang="en-US" sz="3200" dirty="0" smtClean="0"/>
              <a:t>: to apply oil or grease; to make smooth, slippery, or easier to use, grease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325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8" y="2435224"/>
            <a:ext cx="4660901" cy="3495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1" y="3991908"/>
            <a:ext cx="3835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workers had to </a:t>
            </a:r>
            <a:r>
              <a:rPr lang="en-US" sz="2400" b="1" dirty="0" smtClean="0">
                <a:solidFill>
                  <a:srgbClr val="0000FF"/>
                </a:solidFill>
              </a:rPr>
              <a:t>lubricate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the equipment regularly so that the engine’s performance would not suffer.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27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13. Mutual</a:t>
            </a:r>
            <a:r>
              <a:rPr lang="en-US" sz="3200" dirty="0" smtClean="0"/>
              <a:t>: shared, felt, or shown equally by two or more, joint, shared, reciprocal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60600"/>
            <a:ext cx="5969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89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During the course of the summer, the two teens realized that they had </a:t>
            </a:r>
            <a:r>
              <a:rPr lang="en-US" sz="2400" b="1" dirty="0" smtClean="0">
                <a:solidFill>
                  <a:srgbClr val="0000FF"/>
                </a:solidFill>
              </a:rPr>
              <a:t>mutual</a:t>
            </a:r>
            <a:r>
              <a:rPr lang="en-US" sz="2400" dirty="0" smtClean="0"/>
              <a:t> respect and affection for each other.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26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731001" cy="1117600"/>
          </a:xfrm>
        </p:spPr>
        <p:txBody>
          <a:bodyPr/>
          <a:lstStyle/>
          <a:p>
            <a:r>
              <a:rPr lang="en-US" sz="3200" b="1" dirty="0" smtClean="0"/>
              <a:t>14. Pelt</a:t>
            </a:r>
            <a:r>
              <a:rPr lang="en-US" sz="3200" dirty="0" smtClean="0"/>
              <a:t>: to throw a stream of things; to strike successively, bombard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96064" y="9017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032000"/>
            <a:ext cx="4651776" cy="3129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800" y="5384800"/>
            <a:ext cx="7857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children resisted the urge to </a:t>
            </a:r>
            <a:r>
              <a:rPr lang="en-US" sz="2400" b="1" dirty="0" smtClean="0">
                <a:solidFill>
                  <a:srgbClr val="0000FF"/>
                </a:solidFill>
              </a:rPr>
              <a:t>pelt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the cars with snowballs and </a:t>
            </a:r>
            <a:r>
              <a:rPr lang="en-US" sz="2400" b="1" dirty="0" smtClean="0">
                <a:solidFill>
                  <a:srgbClr val="0000FF"/>
                </a:solidFill>
              </a:rPr>
              <a:t>pelted</a:t>
            </a:r>
            <a:r>
              <a:rPr lang="en-US" sz="2400" dirty="0" smtClean="0"/>
              <a:t> each other instead.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5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2108200"/>
          </a:xfrm>
        </p:spPr>
        <p:txBody>
          <a:bodyPr/>
          <a:lstStyle/>
          <a:p>
            <a:r>
              <a:rPr lang="en-US" sz="3200" b="1" dirty="0" smtClean="0"/>
              <a:t>15. Plague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n.</a:t>
            </a:r>
            <a:r>
              <a:rPr lang="en-US" sz="3200" dirty="0" smtClean="0"/>
              <a:t> an easily spread disease causing a large number of deaths, epidemic; a widespread evil;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annoy or bother, pester, vex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32564" y="610685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Noun</a:t>
            </a:r>
          </a:p>
          <a:p>
            <a:pPr algn="ctr"/>
            <a:r>
              <a:rPr lang="en-US" b="1" dirty="0" smtClean="0"/>
              <a:t>or</a:t>
            </a:r>
          </a:p>
          <a:p>
            <a:pPr algn="ctr"/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3083052"/>
            <a:ext cx="4927600" cy="3621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4576" y="5207000"/>
            <a:ext cx="330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Painting:</a:t>
            </a:r>
          </a:p>
          <a:p>
            <a:r>
              <a:rPr lang="en-US" sz="2000" dirty="0" smtClean="0"/>
              <a:t>“The Plague at Ashdod” by Nicolas Poussin,1630.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70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794500" cy="1574800"/>
          </a:xfrm>
        </p:spPr>
        <p:txBody>
          <a:bodyPr/>
          <a:lstStyle/>
          <a:p>
            <a:r>
              <a:rPr lang="en-US" sz="3200" b="1" dirty="0" smtClean="0"/>
              <a:t>16. Poised</a:t>
            </a:r>
            <a:r>
              <a:rPr lang="en-US" sz="3200" dirty="0" smtClean="0"/>
              <a:t>: balanced, suspended; calm, controlled, ready for action, collected, self-confident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177015" y="177906"/>
            <a:ext cx="2889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 Past Participle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51699" y="355601"/>
            <a:ext cx="157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 verb form which can be used as an adjective to describe a noun.</a:t>
            </a:r>
            <a:endParaRPr lang="en-US" sz="1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400300"/>
            <a:ext cx="5194300" cy="330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702300"/>
            <a:ext cx="524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runner was </a:t>
            </a:r>
            <a:r>
              <a:rPr lang="en-US" sz="2400" b="1" dirty="0" smtClean="0">
                <a:solidFill>
                  <a:srgbClr val="0000FF"/>
                </a:solidFill>
              </a:rPr>
              <a:t>poised</a:t>
            </a:r>
            <a:r>
              <a:rPr lang="en-US" sz="2400" dirty="0" smtClean="0"/>
              <a:t> to start the race.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81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17. Regime</a:t>
            </a:r>
            <a:r>
              <a:rPr lang="en-US" sz="3200" dirty="0" smtClean="0"/>
              <a:t>: a government in power; a form or system of rule or management; administration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198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324099"/>
            <a:ext cx="5289176" cy="42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18. Retard</a:t>
            </a:r>
            <a:r>
              <a:rPr lang="en-US" sz="3200" dirty="0" smtClean="0"/>
              <a:t>: to make slow, delay, hold back, slow down, restrain, impede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833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273300"/>
            <a:ext cx="4445000" cy="2948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600" y="5221816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Nothing will </a:t>
            </a:r>
            <a:r>
              <a:rPr lang="en-US" sz="2400" b="1" dirty="0" smtClean="0">
                <a:solidFill>
                  <a:srgbClr val="0000FF"/>
                </a:solidFill>
              </a:rPr>
              <a:t>retard</a:t>
            </a:r>
            <a:r>
              <a:rPr lang="en-US" sz="2400" dirty="0" smtClean="0"/>
              <a:t> our crop’s development like another drought.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1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1. Available</a:t>
            </a:r>
            <a:r>
              <a:rPr lang="en-US" dirty="0" smtClean="0"/>
              <a:t>: ready for use, at hand, obtainable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80000" y="3937000"/>
            <a:ext cx="308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Fresh produce is </a:t>
            </a:r>
            <a:r>
              <a:rPr lang="en-US" sz="2400" b="1" dirty="0" smtClean="0">
                <a:solidFill>
                  <a:srgbClr val="0000FF"/>
                </a:solidFill>
              </a:rPr>
              <a:t>available</a:t>
            </a:r>
            <a:r>
              <a:rPr lang="en-US" sz="2400" dirty="0" smtClean="0"/>
              <a:t> at the farmers market.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444928"/>
            <a:ext cx="3810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2095500"/>
          </a:xfrm>
        </p:spPr>
        <p:txBody>
          <a:bodyPr/>
          <a:lstStyle/>
          <a:p>
            <a:r>
              <a:rPr lang="en-US" sz="3200" b="1" dirty="0" smtClean="0"/>
              <a:t>19. Transparent</a:t>
            </a:r>
            <a:r>
              <a:rPr lang="en-US" sz="3200" dirty="0" smtClean="0"/>
              <a:t>: allowing light to pass through; easily recognized or understood; easily seen through or detected, clear, translucent, obvious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29000"/>
            <a:ext cx="4216856" cy="3428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3600" y="4563596"/>
            <a:ext cx="375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clients could see easily into the office space through the </a:t>
            </a:r>
            <a:r>
              <a:rPr lang="en-US" sz="2400" b="1" dirty="0" smtClean="0">
                <a:solidFill>
                  <a:srgbClr val="0000FF"/>
                </a:solidFill>
              </a:rPr>
              <a:t>transparent</a:t>
            </a:r>
            <a:r>
              <a:rPr lang="en-US" sz="2400" dirty="0" smtClean="0"/>
              <a:t> wall of windows.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37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20. Unscathed</a:t>
            </a:r>
            <a:r>
              <a:rPr lang="en-US" sz="3200" dirty="0" smtClean="0"/>
              <a:t>: wholly unharmed, not injured, unhurt, sound, intact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603500"/>
            <a:ext cx="3175000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4300" y="3835400"/>
            <a:ext cx="500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Remarkably, the driver emerged from the wreck </a:t>
            </a:r>
            <a:r>
              <a:rPr lang="en-US" sz="2400" b="1" dirty="0" smtClean="0">
                <a:solidFill>
                  <a:srgbClr val="0000FF"/>
                </a:solidFill>
              </a:rPr>
              <a:t>unscathed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55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574800"/>
          </a:xfrm>
        </p:spPr>
        <p:txBody>
          <a:bodyPr/>
          <a:lstStyle/>
          <a:p>
            <a:r>
              <a:rPr lang="en-US" sz="3200" b="1" dirty="0" smtClean="0"/>
              <a:t>2. Cater</a:t>
            </a:r>
            <a:r>
              <a:rPr lang="en-US" sz="3200" dirty="0" smtClean="0"/>
              <a:t>: to satisfy the needs of, try to make things easy and pleasant; to supply food and service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579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9400" y="3556000"/>
            <a:ext cx="4267201" cy="2369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Our grandmother cared for us all summer, but she refused to </a:t>
            </a:r>
            <a:r>
              <a:rPr lang="en-US" sz="2400" b="1" dirty="0" smtClean="0">
                <a:solidFill>
                  <a:srgbClr val="0000FF"/>
                </a:solidFill>
              </a:rPr>
              <a:t>cater</a:t>
            </a:r>
            <a:r>
              <a:rPr lang="en-US" sz="2400" dirty="0" smtClean="0"/>
              <a:t> to our every whim, and she expected us to complete chores each day.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00" y="2866440"/>
            <a:ext cx="4089400" cy="305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3. Customary</a:t>
            </a:r>
            <a:r>
              <a:rPr lang="en-US" dirty="0" smtClean="0"/>
              <a:t>: usual, expected, routine, regular, normal, traditional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746548"/>
            <a:ext cx="4406900" cy="25239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800" y="55753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00FF"/>
                </a:solidFill>
              </a:rPr>
              <a:t>customary</a:t>
            </a:r>
            <a:r>
              <a:rPr lang="en-US" sz="2400" dirty="0" smtClean="0"/>
              <a:t> tip given to a waiter for service is 15-20 percent of the bill.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28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72585"/>
            <a:ext cx="6508377" cy="1167315"/>
          </a:xfrm>
        </p:spPr>
        <p:txBody>
          <a:bodyPr/>
          <a:lstStyle/>
          <a:p>
            <a:r>
              <a:rPr lang="en-US" sz="3200" b="1" dirty="0" smtClean="0"/>
              <a:t>4. Dissuade</a:t>
            </a:r>
            <a:r>
              <a:rPr lang="en-US" sz="3200" dirty="0" smtClean="0"/>
              <a:t>: to persuade not to do something, discourage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579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90886" y="3467101"/>
            <a:ext cx="27341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great advertising campaign and the information from health class was able to </a:t>
            </a:r>
            <a:r>
              <a:rPr lang="en-US" sz="2400" b="1" dirty="0" smtClean="0">
                <a:solidFill>
                  <a:srgbClr val="0000FF"/>
                </a:solidFill>
              </a:rPr>
              <a:t>dissuade</a:t>
            </a:r>
            <a:r>
              <a:rPr lang="en-US" sz="2400" dirty="0" smtClean="0"/>
              <a:t> Chris from smoking.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6099069" cy="39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5. Entrepreneur</a:t>
            </a:r>
            <a:r>
              <a:rPr lang="en-US" sz="3200" dirty="0" smtClean="0"/>
              <a:t>: a person who starts up and takes on the risk of a business, businessperson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325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2400300"/>
            <a:ext cx="3810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200" y="4271308"/>
            <a:ext cx="363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In the first year of business, an </a:t>
            </a:r>
            <a:r>
              <a:rPr lang="en-US" sz="2400" b="1" dirty="0" smtClean="0">
                <a:solidFill>
                  <a:srgbClr val="0000FF"/>
                </a:solidFill>
              </a:rPr>
              <a:t>entrepreneur</a:t>
            </a:r>
            <a:r>
              <a:rPr lang="en-US" sz="2400" dirty="0" smtClean="0"/>
              <a:t> often assumes losses for the sake of future profits.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15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600200"/>
          </a:xfrm>
        </p:spPr>
        <p:txBody>
          <a:bodyPr/>
          <a:lstStyle/>
          <a:p>
            <a:r>
              <a:rPr lang="en-US" sz="3200" b="1" dirty="0" smtClean="0"/>
              <a:t>6. Firebrand</a:t>
            </a:r>
            <a:r>
              <a:rPr lang="en-US" sz="3200" dirty="0" smtClean="0"/>
              <a:t>: a piece of burning wood; a troublemaker; an extremely energetic or emotional person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325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965450"/>
            <a:ext cx="4711561" cy="2679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3683000"/>
            <a:ext cx="3136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>
                <a:solidFill>
                  <a:srgbClr val="0000FF"/>
                </a:solidFill>
              </a:rPr>
              <a:t>firebrand</a:t>
            </a:r>
            <a:r>
              <a:rPr lang="en-US" sz="2400" dirty="0" smtClean="0"/>
              <a:t> lasted for hours keeping the friends warm late into the evening.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32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7. Hazard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n. </a:t>
            </a:r>
            <a:r>
              <a:rPr lang="en-US" sz="3200" dirty="0" smtClean="0"/>
              <a:t>risk, peril, danger;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expose to danger or harm; to gamble, venture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19864" y="673100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Noun</a:t>
            </a:r>
          </a:p>
          <a:p>
            <a:pPr algn="ctr"/>
            <a:r>
              <a:rPr lang="en-US" dirty="0"/>
              <a:t>o</a:t>
            </a:r>
            <a:r>
              <a:rPr lang="en-US" dirty="0" smtClean="0"/>
              <a:t>r</a:t>
            </a:r>
          </a:p>
          <a:p>
            <a:pPr algn="ctr"/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5295900"/>
            <a:ext cx="833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 smtClean="0"/>
              <a:t>When asked to predict when the long drought would end, the meteorologist would not </a:t>
            </a:r>
            <a:r>
              <a:rPr lang="en-US" sz="2400" b="1" dirty="0" smtClean="0">
                <a:solidFill>
                  <a:srgbClr val="0000FF"/>
                </a:solidFill>
              </a:rPr>
              <a:t>hazard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a guess. (v.)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504" y="2400300"/>
            <a:ext cx="3592031" cy="223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000" y="3364112"/>
            <a:ext cx="379950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Snow tires can help eliminate the </a:t>
            </a:r>
            <a:r>
              <a:rPr lang="en-US" sz="2400" b="1" dirty="0">
                <a:solidFill>
                  <a:srgbClr val="0000FF"/>
                </a:solidFill>
              </a:rPr>
              <a:t>hazard</a:t>
            </a:r>
            <a:r>
              <a:rPr lang="en-US" sz="2400" dirty="0"/>
              <a:t> of driving on icy roads. (n.)</a:t>
            </a:r>
          </a:p>
        </p:txBody>
      </p:sp>
    </p:spTree>
    <p:extLst>
      <p:ext uri="{BB962C8B-B14F-4D97-AF65-F5344CB8AC3E}">
        <p14:creationId xmlns:p14="http://schemas.microsoft.com/office/powerpoint/2010/main" val="368516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731001" cy="990600"/>
          </a:xfrm>
        </p:spPr>
        <p:txBody>
          <a:bodyPr/>
          <a:lstStyle/>
          <a:p>
            <a:r>
              <a:rPr lang="en-US" b="1" dirty="0" smtClean="0"/>
              <a:t>8. Homicide</a:t>
            </a:r>
            <a:r>
              <a:rPr lang="en-US" dirty="0" smtClean="0"/>
              <a:t>: the killing of one person by another, murder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198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01700" y="3098800"/>
            <a:ext cx="741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 did not take the jury very long to find the defendant guilty of </a:t>
            </a:r>
            <a:r>
              <a:rPr lang="en-US" sz="2400" b="1" dirty="0" smtClean="0">
                <a:solidFill>
                  <a:srgbClr val="0000FF"/>
                </a:solidFill>
              </a:rPr>
              <a:t>homicide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01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782</Words>
  <Application>Microsoft Office PowerPoint</Application>
  <PresentationFormat>On-screen Show (4:3)</PresentationFormat>
  <Paragraphs>88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Unit Two</vt:lpstr>
      <vt:lpstr>1. Available: ready for use, at hand, obtainable</vt:lpstr>
      <vt:lpstr>2. Cater: to satisfy the needs of, try to make things easy and pleasant; to supply food and service</vt:lpstr>
      <vt:lpstr>3. Customary: usual, expected, routine, regular, normal, traditional</vt:lpstr>
      <vt:lpstr>4. Dissuade: to persuade not to do something, discourage</vt:lpstr>
      <vt:lpstr>5. Entrepreneur: a person who starts up and takes on the risk of a business, businessperson</vt:lpstr>
      <vt:lpstr>6. Firebrand: a piece of burning wood; a troublemaker; an extremely energetic or emotional person</vt:lpstr>
      <vt:lpstr>7. Hazard: n. risk, peril, danger; v. to expose to danger or harm; to gamble, venture</vt:lpstr>
      <vt:lpstr>8. Homicide: the killing of one person by another, murder</vt:lpstr>
      <vt:lpstr>9. Indifference: a lack of interest or concern, apathy</vt:lpstr>
      <vt:lpstr>10. Indignant: filled with resentment or anger over something unjust, unworthy, or mean, offended, resentful, outraged</vt:lpstr>
      <vt:lpstr>11. Indispensable: absolutely necessary, not to be neglected, essential, crucial, vital </vt:lpstr>
      <vt:lpstr>12. Lubricate: to apply oil or grease; to make smooth, slippery, or easier to use, grease</vt:lpstr>
      <vt:lpstr>13. Mutual: shared, felt, or shown equally by two or more, joint, shared, reciprocal</vt:lpstr>
      <vt:lpstr>14. Pelt: to throw a stream of things; to strike successively, bombard</vt:lpstr>
      <vt:lpstr>15. Plague: n. an easily spread disease causing a large number of deaths, epidemic; a widespread evil; v. to annoy or bother, pester, vex</vt:lpstr>
      <vt:lpstr>16. Poised: balanced, suspended; calm, controlled, ready for action, collected, self-confident</vt:lpstr>
      <vt:lpstr>17. Regime: a government in power; a form or system of rule or management; administration</vt:lpstr>
      <vt:lpstr>18. Retard: to make slow, delay, hold back, slow down, restrain, impede</vt:lpstr>
      <vt:lpstr>19. Transparent: allowing light to pass through; easily recognized or understood; easily seen through or detected, clear, translucent, obvious</vt:lpstr>
      <vt:lpstr>20. Unscathed: wholly unharmed, not injured, unhurt, sound, intact</vt:lpstr>
    </vt:vector>
  </TitlesOfParts>
  <Company>SCRIC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Two</dc:title>
  <dc:creator>Administrator</dc:creator>
  <cp:lastModifiedBy>Administrator</cp:lastModifiedBy>
  <cp:revision>1</cp:revision>
  <dcterms:created xsi:type="dcterms:W3CDTF">2013-09-23T14:08:52Z</dcterms:created>
  <dcterms:modified xsi:type="dcterms:W3CDTF">2013-09-23T14:10:05Z</dcterms:modified>
</cp:coreProperties>
</file>