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0086-6343-44CC-9DBE-F038D64F9C61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25C9C-FA76-495D-9ECA-A285110D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4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0086-6343-44CC-9DBE-F038D64F9C61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25C9C-FA76-495D-9ECA-A285110D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9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0086-6343-44CC-9DBE-F038D64F9C61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25C9C-FA76-495D-9ECA-A285110D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0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0086-6343-44CC-9DBE-F038D64F9C61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25C9C-FA76-495D-9ECA-A285110D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5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0086-6343-44CC-9DBE-F038D64F9C61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25C9C-FA76-495D-9ECA-A285110D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16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0086-6343-44CC-9DBE-F038D64F9C61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25C9C-FA76-495D-9ECA-A285110D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5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0086-6343-44CC-9DBE-F038D64F9C61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25C9C-FA76-495D-9ECA-A285110D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7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0086-6343-44CC-9DBE-F038D64F9C61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25C9C-FA76-495D-9ECA-A285110D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6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0086-6343-44CC-9DBE-F038D64F9C61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25C9C-FA76-495D-9ECA-A285110D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0086-6343-44CC-9DBE-F038D64F9C61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25C9C-FA76-495D-9ECA-A285110D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40086-6343-44CC-9DBE-F038D64F9C61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25C9C-FA76-495D-9ECA-A285110D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1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40086-6343-44CC-9DBE-F038D64F9C61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25C9C-FA76-495D-9ECA-A285110D2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2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Unit </a:t>
            </a:r>
            <a:r>
              <a:rPr lang="en-US" sz="6000" b="1" dirty="0" smtClean="0"/>
              <a:t>Three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5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524000"/>
          </a:xfrm>
        </p:spPr>
        <p:txBody>
          <a:bodyPr/>
          <a:lstStyle/>
          <a:p>
            <a:r>
              <a:rPr lang="en-US" sz="3000" b="1" dirty="0" smtClean="0"/>
              <a:t>9. Literate</a:t>
            </a:r>
            <a:r>
              <a:rPr lang="en-US" sz="3000" dirty="0" smtClean="0"/>
              <a:t>: able to read and write; showing an excellent educational background; having knowledge or training, educated, trained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5400"/>
            <a:ext cx="3299884" cy="429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0600" y="2933700"/>
            <a:ext cx="406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Compared with others in the colonial settlement, she was a highly </a:t>
            </a:r>
            <a:r>
              <a:rPr lang="en-US" sz="2400" b="1" dirty="0" smtClean="0">
                <a:solidFill>
                  <a:srgbClr val="0000FF"/>
                </a:solidFill>
              </a:rPr>
              <a:t>literate</a:t>
            </a:r>
            <a:r>
              <a:rPr lang="en-US" sz="2400" dirty="0" smtClean="0"/>
              <a:t> young woman.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370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10. Loom</a:t>
            </a:r>
            <a:r>
              <a:rPr lang="en-US" sz="3200" dirty="0" smtClean="0"/>
              <a:t>: </a:t>
            </a:r>
            <a:r>
              <a:rPr lang="en-US" sz="3200" b="1" dirty="0" smtClean="0">
                <a:solidFill>
                  <a:srgbClr val="0000FF"/>
                </a:solidFill>
              </a:rPr>
              <a:t>v. </a:t>
            </a:r>
            <a:r>
              <a:rPr lang="en-US" sz="3200" dirty="0" smtClean="0"/>
              <a:t>to come into view; to appear in exaggerated form; </a:t>
            </a:r>
            <a:r>
              <a:rPr lang="en-US" sz="3200" b="1" dirty="0" smtClean="0">
                <a:solidFill>
                  <a:srgbClr val="0000FF"/>
                </a:solidFill>
              </a:rPr>
              <a:t>n.</a:t>
            </a:r>
            <a:r>
              <a:rPr lang="en-US" sz="3200" dirty="0" smtClean="0"/>
              <a:t> a machine for weaving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32564" y="610685"/>
            <a:ext cx="787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Verb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r</a:t>
            </a:r>
          </a:p>
          <a:p>
            <a:pPr algn="ctr"/>
            <a:r>
              <a:rPr lang="en-US" b="1" dirty="0" smtClean="0"/>
              <a:t>Noun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349500"/>
            <a:ext cx="4092939" cy="3066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5575300"/>
            <a:ext cx="45719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climbers were awestruck to see the peak </a:t>
            </a:r>
            <a:r>
              <a:rPr lang="en-US" sz="2400" b="1" dirty="0" smtClean="0">
                <a:solidFill>
                  <a:srgbClr val="0000FF"/>
                </a:solidFill>
              </a:rPr>
              <a:t>loom</a:t>
            </a:r>
            <a:r>
              <a:rPr lang="en-US" sz="2400" dirty="0" smtClean="0"/>
              <a:t> up before them. (v.)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0" y="2349500"/>
            <a:ext cx="2453331" cy="21523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5600" y="4476234"/>
            <a:ext cx="2288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Loom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7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11. Luster</a:t>
            </a:r>
            <a:r>
              <a:rPr lang="en-US" sz="3200" dirty="0" smtClean="0"/>
              <a:t>: the quality of giving off light, brightness, glitter, brilliance, gloss, sheen, shine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45264" y="914400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Noun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2438400"/>
            <a:ext cx="4250267" cy="318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8400" y="4056440"/>
            <a:ext cx="317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polished gold dome atop the state capital shone with a starry </a:t>
            </a:r>
            <a:r>
              <a:rPr lang="en-US" sz="2400" b="1" dirty="0" smtClean="0">
                <a:solidFill>
                  <a:srgbClr val="0000FF"/>
                </a:solidFill>
              </a:rPr>
              <a:t>luster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18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736600"/>
          </a:xfrm>
        </p:spPr>
        <p:txBody>
          <a:bodyPr/>
          <a:lstStyle/>
          <a:p>
            <a:r>
              <a:rPr lang="en-US" sz="3200" b="1" dirty="0" smtClean="0"/>
              <a:t>12. Miscellaneous</a:t>
            </a:r>
            <a:r>
              <a:rPr lang="en-US" sz="3200" dirty="0" smtClean="0"/>
              <a:t>: mixed, of different kinds, varied, assorted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2009775"/>
            <a:ext cx="4940300" cy="3705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0347" y="5867400"/>
            <a:ext cx="6205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collection of </a:t>
            </a:r>
            <a:r>
              <a:rPr lang="en-US" sz="2400" b="1" dirty="0" smtClean="0">
                <a:solidFill>
                  <a:srgbClr val="0000FF"/>
                </a:solidFill>
              </a:rPr>
              <a:t>miscellaneous</a:t>
            </a:r>
            <a:r>
              <a:rPr lang="en-US" sz="2400" dirty="0" smtClean="0"/>
              <a:t> items was gathering dust in the attic.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791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711200"/>
          </a:xfrm>
        </p:spPr>
        <p:txBody>
          <a:bodyPr/>
          <a:lstStyle/>
          <a:p>
            <a:r>
              <a:rPr lang="en-US" sz="3200" b="1" dirty="0" smtClean="0"/>
              <a:t>13. Oration</a:t>
            </a:r>
            <a:r>
              <a:rPr lang="en-US" sz="3200" dirty="0" smtClean="0"/>
              <a:t>: a public speech for a formal occasion, address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07164" y="914400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Noun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49778" y="2152650"/>
            <a:ext cx="3741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Cicero’s </a:t>
            </a:r>
            <a:r>
              <a:rPr lang="en-US" sz="2400" b="1" dirty="0" smtClean="0">
                <a:solidFill>
                  <a:srgbClr val="0000FF"/>
                </a:solidFill>
              </a:rPr>
              <a:t>orations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in the Roman Senate are still studied by speakers today.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165350"/>
            <a:ext cx="4792579" cy="303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4167664"/>
            <a:ext cx="3665434" cy="20659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200" y="5268267"/>
            <a:ext cx="218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Painting:  “Cicero” by Martin </a:t>
            </a:r>
            <a:r>
              <a:rPr lang="en-US" sz="1200" dirty="0" err="1" smtClean="0"/>
              <a:t>Knoller</a:t>
            </a:r>
            <a:r>
              <a:rPr lang="en-US" sz="1200" dirty="0" smtClean="0"/>
              <a:t>, 1775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336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14. Peevish</a:t>
            </a:r>
            <a:r>
              <a:rPr lang="en-US" sz="3200" dirty="0" smtClean="0"/>
              <a:t>: cross, complaining, irritable; contrary, cranky, testy, stubborn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2197099"/>
            <a:ext cx="5816599" cy="465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15. Seethe</a:t>
            </a:r>
            <a:r>
              <a:rPr lang="en-US" sz="3200" dirty="0" smtClean="0"/>
              <a:t>: to boil or foam; to be excited or disturbed; churn, stew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833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0" y="2362200"/>
            <a:ext cx="2794000" cy="167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4800" y="4069834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Seething</a:t>
            </a:r>
            <a:r>
              <a:rPr lang="en-US" dirty="0" smtClean="0"/>
              <a:t> water.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6813" y="5008940"/>
            <a:ext cx="424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Mother would </a:t>
            </a:r>
            <a:r>
              <a:rPr lang="en-US" sz="2400" b="1" dirty="0" smtClean="0">
                <a:solidFill>
                  <a:srgbClr val="0000FF"/>
                </a:solidFill>
              </a:rPr>
              <a:t>seethe</a:t>
            </a:r>
            <a:r>
              <a:rPr lang="en-US" sz="2400" dirty="0" smtClean="0"/>
              <a:t> with rage each time she learned that a dog had been mistreated.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57400"/>
            <a:ext cx="353201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5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581515"/>
          </a:xfrm>
        </p:spPr>
        <p:txBody>
          <a:bodyPr/>
          <a:lstStyle/>
          <a:p>
            <a:r>
              <a:rPr lang="en-US" sz="3200" b="1" dirty="0" smtClean="0"/>
              <a:t>16. Singe</a:t>
            </a:r>
            <a:r>
              <a:rPr lang="en-US" sz="3200" dirty="0" smtClean="0"/>
              <a:t>: </a:t>
            </a:r>
            <a:r>
              <a:rPr lang="en-US" sz="3200" b="1" dirty="0" smtClean="0">
                <a:solidFill>
                  <a:srgbClr val="0000FF"/>
                </a:solidFill>
              </a:rPr>
              <a:t>v. </a:t>
            </a:r>
            <a:r>
              <a:rPr lang="en-US" sz="3200" dirty="0" smtClean="0"/>
              <a:t>to burn slightly; </a:t>
            </a:r>
            <a:r>
              <a:rPr lang="en-US" sz="3200" b="1" dirty="0" smtClean="0">
                <a:solidFill>
                  <a:srgbClr val="0000FF"/>
                </a:solidFill>
              </a:rPr>
              <a:t>n. </a:t>
            </a:r>
            <a:r>
              <a:rPr lang="en-US" sz="3200" dirty="0" smtClean="0"/>
              <a:t>a burn at the ends or edges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57964" y="572585"/>
            <a:ext cx="787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Verb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r</a:t>
            </a:r>
          </a:p>
          <a:p>
            <a:pPr algn="ctr"/>
            <a:r>
              <a:rPr lang="en-US" b="1" dirty="0" smtClean="0"/>
              <a:t>Noun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587500"/>
            <a:ext cx="3056467" cy="458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7000" y="1913573"/>
            <a:ext cx="5080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Designer </a:t>
            </a:r>
            <a:r>
              <a:rPr lang="en-US" sz="2400" dirty="0"/>
              <a:t>Giles Deacon </a:t>
            </a:r>
            <a:r>
              <a:rPr lang="en-US" sz="2400" dirty="0" smtClean="0"/>
              <a:t>appeared to </a:t>
            </a:r>
            <a:r>
              <a:rPr lang="en-US" sz="2400" b="1" dirty="0" smtClean="0">
                <a:solidFill>
                  <a:srgbClr val="0000FF"/>
                </a:solidFill>
              </a:rPr>
              <a:t>singe</a:t>
            </a:r>
            <a:r>
              <a:rPr lang="en-US" sz="2400" dirty="0" smtClean="0"/>
              <a:t> the dresses in his Fall 2012 fashion collection. (v.)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19731" y="3937000"/>
            <a:ext cx="2582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0000FF"/>
                </a:solidFill>
              </a:rPr>
              <a:t>singe</a:t>
            </a:r>
            <a:r>
              <a:rPr lang="en-US" sz="2400" dirty="0" smtClean="0"/>
              <a:t> on the document destroyed some of its contents. (n.)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1" y="3695700"/>
            <a:ext cx="186203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435100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/>
              <a:t>17. Unique</a:t>
            </a:r>
            <a:r>
              <a:rPr lang="en-US" sz="3000" dirty="0" smtClean="0"/>
              <a:t>: one of a kind; unequaled; unusual; found only in a given class, place, or situation, unparalleled, distinctive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476" y="2476500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612900"/>
          </a:xfrm>
        </p:spPr>
        <p:txBody>
          <a:bodyPr/>
          <a:lstStyle/>
          <a:p>
            <a:r>
              <a:rPr lang="en-US" sz="3200" b="1" dirty="0" smtClean="0"/>
              <a:t>18. Upright</a:t>
            </a:r>
            <a:r>
              <a:rPr lang="en-US" sz="3200" dirty="0" smtClean="0"/>
              <a:t>: adj. vertical, straight, Perpendicular; good honest, virtuous; adv. in a vertical position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572585"/>
            <a:ext cx="12621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Adjective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r</a:t>
            </a:r>
          </a:p>
          <a:p>
            <a:pPr algn="ctr"/>
            <a:r>
              <a:rPr lang="en-US" b="1" dirty="0" smtClean="0"/>
              <a:t>Adverb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1482"/>
            <a:ext cx="6197600" cy="2916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0900" y="6420366"/>
            <a:ext cx="1257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Adverb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2900" y="2527300"/>
            <a:ext cx="56007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senator showed her </a:t>
            </a:r>
            <a:r>
              <a:rPr lang="en-US" sz="2400" b="1" dirty="0" smtClean="0">
                <a:solidFill>
                  <a:srgbClr val="0000FF"/>
                </a:solidFill>
              </a:rPr>
              <a:t>upright</a:t>
            </a:r>
            <a:r>
              <a:rPr lang="en-US" sz="2400" dirty="0" smtClean="0"/>
              <a:t> character by voting for bills she believed to be morally right. (adj.)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700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6985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1. Animated</a:t>
            </a:r>
            <a:r>
              <a:rPr lang="en-US" sz="3200" dirty="0" smtClean="0"/>
              <a:t>: full of life, lively; energetic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99" y="2621320"/>
            <a:ext cx="4857750" cy="323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6600" y="3149184"/>
            <a:ext cx="2874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After seeing the movie, they had an </a:t>
            </a:r>
            <a:r>
              <a:rPr lang="en-US" sz="2400" b="1" dirty="0" smtClean="0">
                <a:solidFill>
                  <a:srgbClr val="0000FF"/>
                </a:solidFill>
              </a:rPr>
              <a:t>animated</a:t>
            </a:r>
            <a:r>
              <a:rPr lang="en-US" sz="2400" dirty="0" smtClean="0"/>
              <a:t> discussion about their favorite scenes and characters.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700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19. Verify</a:t>
            </a:r>
            <a:r>
              <a:rPr lang="en-US" sz="3200" dirty="0" smtClean="0"/>
              <a:t>: to establish the truth or accuracy of, confirm, prove, validate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960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2311401"/>
            <a:ext cx="3467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reporter hurried to </a:t>
            </a:r>
            <a:r>
              <a:rPr lang="en-US" sz="2400" b="1" dirty="0" smtClean="0">
                <a:solidFill>
                  <a:srgbClr val="0000FF"/>
                </a:solidFill>
              </a:rPr>
              <a:t>verify</a:t>
            </a:r>
            <a:r>
              <a:rPr lang="en-US" sz="2400" dirty="0" smtClean="0"/>
              <a:t> the source of the controversial statement.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2858900"/>
            <a:ext cx="5003800" cy="39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37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20. Yearn</a:t>
            </a:r>
            <a:r>
              <a:rPr lang="en-US" sz="3200" dirty="0" smtClean="0"/>
              <a:t>: to have a strong and earnest desire, crave, long for, want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960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300"/>
            <a:ext cx="3600450" cy="480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9900" y="2832100"/>
            <a:ext cx="61341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"Give me your tired, your poor, Your huddled masses </a:t>
            </a:r>
            <a:r>
              <a:rPr lang="en-US" sz="2000" b="1" dirty="0">
                <a:solidFill>
                  <a:srgbClr val="0000FF"/>
                </a:solidFill>
              </a:rPr>
              <a:t>yearning</a:t>
            </a:r>
            <a:r>
              <a:rPr lang="en-US" sz="2000" dirty="0"/>
              <a:t> to breathe free, The wretched refuse of your teeming shore. Send these, the homeless, tempest</a:t>
            </a:r>
            <a:r>
              <a:rPr lang="en-US" sz="2000" dirty="0" smtClean="0"/>
              <a:t>-</a:t>
            </a:r>
            <a:r>
              <a:rPr lang="en-US" sz="2000" dirty="0"/>
              <a:t>l</a:t>
            </a:r>
            <a:r>
              <a:rPr lang="en-US" sz="2000" dirty="0" smtClean="0"/>
              <a:t>ost </a:t>
            </a:r>
            <a:r>
              <a:rPr lang="en-US" sz="2000" dirty="0"/>
              <a:t>to me, I lift my lamp beside the golden door</a:t>
            </a:r>
            <a:r>
              <a:rPr lang="en-US" sz="2000" dirty="0" smtClean="0"/>
              <a:t>!”</a:t>
            </a:r>
          </a:p>
          <a:p>
            <a:r>
              <a:rPr lang="en-US" sz="1600" dirty="0" smtClean="0"/>
              <a:t>Excerpt from “New Colossus” by Emma Lazarus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71083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20828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2. Brood</a:t>
            </a:r>
            <a:r>
              <a:rPr lang="en-US" sz="3200" dirty="0" smtClean="0"/>
              <a:t>: </a:t>
            </a:r>
            <a:r>
              <a:rPr lang="en-US" sz="3200" b="1" dirty="0" smtClean="0">
                <a:solidFill>
                  <a:srgbClr val="0000FF"/>
                </a:solidFill>
              </a:rPr>
              <a:t>n.</a:t>
            </a:r>
            <a:r>
              <a:rPr lang="en-US" sz="3200" dirty="0" smtClean="0"/>
              <a:t> a family of young animals, especially birds; any group having the same nature and origin; </a:t>
            </a:r>
            <a:r>
              <a:rPr lang="en-US" sz="3200" b="1" dirty="0" smtClean="0">
                <a:solidFill>
                  <a:srgbClr val="0000FF"/>
                </a:solidFill>
              </a:rPr>
              <a:t>v.</a:t>
            </a:r>
            <a:r>
              <a:rPr lang="en-US" sz="3200" dirty="0" smtClean="0"/>
              <a:t> to think over in a worried, unhappy way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32564" y="647700"/>
            <a:ext cx="787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Noun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r</a:t>
            </a:r>
          </a:p>
          <a:p>
            <a:pPr algn="ctr"/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601" y="2171700"/>
            <a:ext cx="2379282" cy="3390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8400" y="5562600"/>
            <a:ext cx="5435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“The Thinker” by </a:t>
            </a:r>
            <a:r>
              <a:rPr lang="en-US" sz="2400" dirty="0" err="1" smtClean="0"/>
              <a:t>Auguste</a:t>
            </a:r>
            <a:r>
              <a:rPr lang="en-US" sz="2400" dirty="0" smtClean="0"/>
              <a:t> Rodin was first cast in 1902 and shows a man as he </a:t>
            </a:r>
            <a:r>
              <a:rPr lang="en-US" sz="2400" b="1" dirty="0" smtClean="0">
                <a:solidFill>
                  <a:srgbClr val="0000FF"/>
                </a:solidFill>
              </a:rPr>
              <a:t>broods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3263900"/>
            <a:ext cx="3138449" cy="17388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5599" y="5054600"/>
            <a:ext cx="313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0000FF"/>
                </a:solidFill>
              </a:rPr>
              <a:t>brood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of ducklings.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63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3. Culminate</a:t>
            </a:r>
            <a:r>
              <a:rPr lang="en-US" sz="3200" dirty="0" smtClean="0"/>
              <a:t>: to reach a high point of development; to end, climax, conclude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833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233" y="2571750"/>
            <a:ext cx="4470400" cy="293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946400"/>
            <a:ext cx="3492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Bolt and his Jamaican teammates hoped that the race would </a:t>
            </a:r>
            <a:r>
              <a:rPr lang="en-US" sz="2400" b="1" dirty="0" smtClean="0">
                <a:solidFill>
                  <a:srgbClr val="0000FF"/>
                </a:solidFill>
              </a:rPr>
              <a:t>culminate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in another win for them.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92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680201" cy="1447800"/>
          </a:xfrm>
        </p:spPr>
        <p:txBody>
          <a:bodyPr/>
          <a:lstStyle/>
          <a:p>
            <a:r>
              <a:rPr lang="en-US" sz="3200" b="1" dirty="0" smtClean="0"/>
              <a:t>4. Downright</a:t>
            </a:r>
            <a:r>
              <a:rPr lang="en-US" sz="3200" dirty="0" smtClean="0"/>
              <a:t>: adv. Thoroughly; adj. absolute, complete; frank, blunt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572585"/>
            <a:ext cx="12621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Adverb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r</a:t>
            </a:r>
          </a:p>
          <a:p>
            <a:pPr algn="ctr"/>
            <a:r>
              <a:rPr lang="en-US" b="1" dirty="0" smtClean="0"/>
              <a:t>Adjective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33500" y="2743200"/>
            <a:ext cx="721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Our neighbor, who chopped down our tree and destroyed our fence, is just </a:t>
            </a:r>
            <a:r>
              <a:rPr lang="en-US" sz="2400" b="1" dirty="0" smtClean="0">
                <a:solidFill>
                  <a:srgbClr val="0000FF"/>
                </a:solidFill>
              </a:rPr>
              <a:t>downright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mean. (adv.)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The actor felt like a </a:t>
            </a:r>
            <a:r>
              <a:rPr lang="en-US" sz="2400" b="1" dirty="0" smtClean="0">
                <a:solidFill>
                  <a:srgbClr val="0000FF"/>
                </a:solidFill>
              </a:rPr>
              <a:t>downright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fool when he forgot his lines. (adj.)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24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816100"/>
          </a:xfrm>
        </p:spPr>
        <p:txBody>
          <a:bodyPr/>
          <a:lstStyle/>
          <a:p>
            <a:r>
              <a:rPr lang="en-US" sz="2800" b="1" dirty="0" smtClean="0"/>
              <a:t>5. Drone</a:t>
            </a:r>
            <a:r>
              <a:rPr lang="en-US" sz="2800" dirty="0" smtClean="0"/>
              <a:t>: </a:t>
            </a:r>
            <a:r>
              <a:rPr lang="en-US" sz="2800" b="1" dirty="0" smtClean="0">
                <a:solidFill>
                  <a:srgbClr val="0000FF"/>
                </a:solidFill>
              </a:rPr>
              <a:t>n. </a:t>
            </a:r>
            <a:r>
              <a:rPr lang="en-US" sz="2800" dirty="0" smtClean="0"/>
              <a:t>a loafer, idler; a buzzing or humming sound; a remote-control device; a male bee; </a:t>
            </a:r>
            <a:r>
              <a:rPr lang="en-US" sz="2800" b="1" dirty="0" smtClean="0">
                <a:solidFill>
                  <a:srgbClr val="0000FF"/>
                </a:solidFill>
              </a:rPr>
              <a:t>v. </a:t>
            </a:r>
            <a:r>
              <a:rPr lang="en-US" sz="2800" dirty="0" smtClean="0"/>
              <a:t>to make a buzzing sound; to speak in a dull tone of voice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7619864" y="623385"/>
            <a:ext cx="787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Noun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r</a:t>
            </a:r>
          </a:p>
          <a:p>
            <a:pPr algn="ctr"/>
            <a:r>
              <a:rPr lang="en-US" b="1" dirty="0" smtClean="0"/>
              <a:t>Verb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241800" y="402503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The proper use of military and law </a:t>
            </a:r>
            <a:r>
              <a:rPr lang="en-US" sz="2400" dirty="0"/>
              <a:t>enforcement </a:t>
            </a:r>
            <a:r>
              <a:rPr lang="en-US" sz="2400" b="1" dirty="0" smtClean="0">
                <a:solidFill>
                  <a:srgbClr val="0000FF"/>
                </a:solidFill>
              </a:rPr>
              <a:t>drones</a:t>
            </a:r>
            <a:r>
              <a:rPr lang="en-US" sz="2400" dirty="0" smtClean="0"/>
              <a:t>, is now being debated in our country. (n.)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1" y="3175000"/>
            <a:ext cx="3817626" cy="20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6. Goad</a:t>
            </a:r>
            <a:r>
              <a:rPr lang="en-US" sz="3200" dirty="0" smtClean="0"/>
              <a:t>: </a:t>
            </a:r>
            <a:r>
              <a:rPr lang="en-US" sz="3200" b="1" dirty="0" smtClean="0">
                <a:solidFill>
                  <a:srgbClr val="0000FF"/>
                </a:solidFill>
              </a:rPr>
              <a:t>v. </a:t>
            </a:r>
            <a:r>
              <a:rPr lang="en-US" sz="3200" dirty="0" smtClean="0"/>
              <a:t>to drive or urge on, prod, incite; </a:t>
            </a:r>
            <a:r>
              <a:rPr lang="en-US" sz="3200" b="1" dirty="0" smtClean="0">
                <a:solidFill>
                  <a:srgbClr val="0000FF"/>
                </a:solidFill>
              </a:rPr>
              <a:t>n. </a:t>
            </a:r>
            <a:r>
              <a:rPr lang="en-US" sz="3200" dirty="0" smtClean="0"/>
              <a:t>something used to drive or urge on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07164" y="685800"/>
            <a:ext cx="787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Verb</a:t>
            </a:r>
          </a:p>
          <a:p>
            <a:pPr algn="ctr"/>
            <a:r>
              <a:rPr lang="en-US" b="1" dirty="0" smtClean="0"/>
              <a:t>or</a:t>
            </a:r>
          </a:p>
          <a:p>
            <a:pPr algn="ctr"/>
            <a:r>
              <a:rPr lang="en-US" b="1" dirty="0" smtClean="0"/>
              <a:t>Noun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057400"/>
            <a:ext cx="2885676" cy="463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264" y="2260600"/>
            <a:ext cx="4025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Protesters often attempt to </a:t>
            </a:r>
            <a:r>
              <a:rPr lang="en-US" sz="2400" b="1" dirty="0" smtClean="0">
                <a:solidFill>
                  <a:srgbClr val="0000FF"/>
                </a:solidFill>
              </a:rPr>
              <a:t>goad</a:t>
            </a:r>
            <a:r>
              <a:rPr lang="en-US" sz="2400" dirty="0" smtClean="0"/>
              <a:t> legislators into approving certain laws and funding. (v.)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46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7. Indulge</a:t>
            </a:r>
            <a:r>
              <a:rPr lang="en-US" sz="3200" dirty="0" smtClean="0"/>
              <a:t>: to give in to a wish or desire, to give oneself up to, oblige, coddle, pamper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579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825" y="2349500"/>
            <a:ext cx="4938575" cy="3695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8" y="3272830"/>
            <a:ext cx="4927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After three Regents exams in one week, the student decided to </a:t>
            </a:r>
            <a:r>
              <a:rPr lang="en-US" sz="2400" b="1" dirty="0" smtClean="0">
                <a:solidFill>
                  <a:srgbClr val="0000FF"/>
                </a:solidFill>
              </a:rPr>
              <a:t>indulge</a:t>
            </a:r>
            <a:r>
              <a:rPr lang="en-US" sz="2400" dirty="0" smtClean="0"/>
              <a:t> in a large piece of chocolate cake.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640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8. Ingredient</a:t>
            </a:r>
            <a:r>
              <a:rPr lang="en-US" sz="3200" dirty="0" smtClean="0"/>
              <a:t>: one of the materials in a mixture, recipe, or formula, element, component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3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594464" y="914400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Noun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43200"/>
            <a:ext cx="4199467" cy="314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0900" y="4203700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Before adding the </a:t>
            </a:r>
            <a:r>
              <a:rPr lang="en-US" sz="2400" b="1" dirty="0" smtClean="0">
                <a:solidFill>
                  <a:srgbClr val="0000FF"/>
                </a:solidFill>
              </a:rPr>
              <a:t>ingredient</a:t>
            </a:r>
            <a:r>
              <a:rPr lang="en-US" sz="2400" dirty="0" smtClean="0"/>
              <a:t> to the mixture, I first had to put it through a food processor.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09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850</Words>
  <Application>Microsoft Office PowerPoint</Application>
  <PresentationFormat>On-screen Show (4:3)</PresentationFormat>
  <Paragraphs>103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Unit Three</vt:lpstr>
      <vt:lpstr>1. Animated: full of life, lively; energetic</vt:lpstr>
      <vt:lpstr>2. Brood: n. a family of young animals, especially birds; any group having the same nature and origin; v. to think over in a worried, unhappy way</vt:lpstr>
      <vt:lpstr>3. Culminate: to reach a high point of development; to end, climax, conclude</vt:lpstr>
      <vt:lpstr>4. Downright: adv. Thoroughly; adj. absolute, complete; frank, blunt</vt:lpstr>
      <vt:lpstr>5. Drone: n. a loafer, idler; a buzzing or humming sound; a remote-control device; a male bee; v. to make a buzzing sound; to speak in a dull tone of voice</vt:lpstr>
      <vt:lpstr>6. Goad: v. to drive or urge on, prod, incite; n. something used to drive or urge on </vt:lpstr>
      <vt:lpstr>7. Indulge: to give in to a wish or desire, to give oneself up to, oblige, coddle, pamper</vt:lpstr>
      <vt:lpstr>8. Ingredient: one of the materials in a mixture, recipe, or formula, element, component</vt:lpstr>
      <vt:lpstr>9. Literate: able to read and write; showing an excellent educational background; having knowledge or training, educated, trained</vt:lpstr>
      <vt:lpstr>10. Loom: v. to come into view; to appear in exaggerated form; n. a machine for weaving</vt:lpstr>
      <vt:lpstr>11. Luster: the quality of giving off light, brightness, glitter, brilliance, gloss, sheen, shine</vt:lpstr>
      <vt:lpstr>12. Miscellaneous: mixed, of different kinds, varied, assorted</vt:lpstr>
      <vt:lpstr>13. Oration: a public speech for a formal occasion, address</vt:lpstr>
      <vt:lpstr>14. Peevish: cross, complaining, irritable; contrary, cranky, testy, stubborn</vt:lpstr>
      <vt:lpstr>15. Seethe: to boil or foam; to be excited or disturbed; churn, stew</vt:lpstr>
      <vt:lpstr>16. Singe: v. to burn slightly; n. a burn at the ends or edges</vt:lpstr>
      <vt:lpstr>17. Unique: one of a kind; unequaled; unusual; found only in a given class, place, or situation, unparalleled, distinctive</vt:lpstr>
      <vt:lpstr>18. Upright: adj. vertical, straight, Perpendicular; good honest, virtuous; adv. in a vertical position</vt:lpstr>
      <vt:lpstr>19. Verify: to establish the truth or accuracy of, confirm, prove, validate</vt:lpstr>
      <vt:lpstr>20. Yearn: to have a strong and earnest desire, crave, long for, want</vt:lpstr>
    </vt:vector>
  </TitlesOfParts>
  <Company>SCRIC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Three</dc:title>
  <dc:creator>Administrator</dc:creator>
  <cp:lastModifiedBy>Administrator</cp:lastModifiedBy>
  <cp:revision>2</cp:revision>
  <dcterms:created xsi:type="dcterms:W3CDTF">2013-10-07T17:50:06Z</dcterms:created>
  <dcterms:modified xsi:type="dcterms:W3CDTF">2013-10-07T17:51:15Z</dcterms:modified>
</cp:coreProperties>
</file>