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B6A3A-6757-4E58-9905-C3419914EDC4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A3ACA-71C9-4E0C-AD43-F1259506F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8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83BD-7A9D-0741-977F-F563B92498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4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1829-F003-4314-83E4-FDBC2484EEA2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CC32-869B-4A72-A674-EDEF09262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3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1829-F003-4314-83E4-FDBC2484EEA2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CC32-869B-4A72-A674-EDEF09262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57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1829-F003-4314-83E4-FDBC2484EEA2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CC32-869B-4A72-A674-EDEF09262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4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1829-F003-4314-83E4-FDBC2484EEA2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CC32-869B-4A72-A674-EDEF09262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3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1829-F003-4314-83E4-FDBC2484EEA2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CC32-869B-4A72-A674-EDEF09262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99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1829-F003-4314-83E4-FDBC2484EEA2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CC32-869B-4A72-A674-EDEF09262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4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1829-F003-4314-83E4-FDBC2484EEA2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CC32-869B-4A72-A674-EDEF09262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0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1829-F003-4314-83E4-FDBC2484EEA2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CC32-869B-4A72-A674-EDEF09262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84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1829-F003-4314-83E4-FDBC2484EEA2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CC32-869B-4A72-A674-EDEF09262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6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1829-F003-4314-83E4-FDBC2484EEA2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CC32-869B-4A72-A674-EDEF09262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1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1829-F003-4314-83E4-FDBC2484EEA2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CC32-869B-4A72-A674-EDEF09262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7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11829-F003-4314-83E4-FDBC2484EEA2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FCC32-869B-4A72-A674-EDEF09262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1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Unit </a:t>
            </a:r>
            <a:r>
              <a:rPr lang="en-US" sz="6000" b="1" dirty="0" smtClean="0"/>
              <a:t>Seven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12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9. Foremost</a:t>
            </a:r>
            <a:r>
              <a:rPr lang="en-US" sz="3200" dirty="0" smtClean="0"/>
              <a:t>: </a:t>
            </a:r>
            <a:r>
              <a:rPr lang="en-US" sz="3200" b="1" dirty="0" smtClean="0">
                <a:solidFill>
                  <a:srgbClr val="0000FF"/>
                </a:solidFill>
              </a:rPr>
              <a:t>adj. </a:t>
            </a:r>
            <a:r>
              <a:rPr lang="en-US" sz="3200" dirty="0" smtClean="0"/>
              <a:t>chief, most important, primary; </a:t>
            </a:r>
            <a:r>
              <a:rPr lang="en-US" sz="3200" b="1" dirty="0" smtClean="0">
                <a:solidFill>
                  <a:srgbClr val="0000FF"/>
                </a:solidFill>
              </a:rPr>
              <a:t>adv. </a:t>
            </a:r>
            <a:r>
              <a:rPr lang="en-US" sz="3200" dirty="0"/>
              <a:t>i</a:t>
            </a:r>
            <a:r>
              <a:rPr lang="en-US" sz="3200" dirty="0" smtClean="0"/>
              <a:t>n the firs place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7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429364" y="660400"/>
            <a:ext cx="126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Adjective</a:t>
            </a:r>
          </a:p>
          <a:p>
            <a:pPr algn="ctr"/>
            <a:r>
              <a:rPr lang="en-US" b="1" dirty="0" smtClean="0"/>
              <a:t>Or</a:t>
            </a:r>
          </a:p>
          <a:p>
            <a:pPr algn="ctr"/>
            <a:r>
              <a:rPr lang="en-US" b="1" dirty="0" smtClean="0"/>
              <a:t>Adverb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98600" y="2806700"/>
            <a:ext cx="576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Music is </a:t>
            </a:r>
            <a:r>
              <a:rPr lang="en-US" sz="2400" b="1" dirty="0" smtClean="0">
                <a:solidFill>
                  <a:srgbClr val="0000FF"/>
                </a:solidFill>
              </a:rPr>
              <a:t>foremost</a:t>
            </a:r>
            <a:r>
              <a:rPr lang="en-US" sz="2400" dirty="0" smtClean="0"/>
              <a:t> among my interests. </a:t>
            </a:r>
            <a:r>
              <a:rPr lang="en-US" sz="2400" dirty="0" smtClean="0">
                <a:solidFill>
                  <a:srgbClr val="0000FF"/>
                </a:solidFill>
              </a:rPr>
              <a:t>(adj.)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First and </a:t>
            </a:r>
            <a:r>
              <a:rPr lang="en-US" sz="2400" b="1" dirty="0" smtClean="0">
                <a:solidFill>
                  <a:srgbClr val="0000FF"/>
                </a:solidFill>
              </a:rPr>
              <a:t>foremost</a:t>
            </a:r>
            <a:r>
              <a:rPr lang="en-US" sz="2400" dirty="0" smtClean="0"/>
              <a:t>, you must call home to let your family know you’ll be late. </a:t>
            </a:r>
            <a:r>
              <a:rPr lang="en-US" sz="2400" dirty="0" smtClean="0">
                <a:solidFill>
                  <a:srgbClr val="0000FF"/>
                </a:solidFill>
              </a:rPr>
              <a:t>(adv.)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37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04900"/>
          </a:xfrm>
        </p:spPr>
        <p:txBody>
          <a:bodyPr/>
          <a:lstStyle/>
          <a:p>
            <a:r>
              <a:rPr lang="en-US" sz="3200" b="1" dirty="0" smtClean="0"/>
              <a:t>10. Momentum</a:t>
            </a:r>
            <a:r>
              <a:rPr lang="en-US" sz="3200" dirty="0" smtClean="0"/>
              <a:t>: the force or speed with which something moves; drive, thrust, impetus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7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632564" y="914400"/>
            <a:ext cx="787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Noun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641600"/>
            <a:ext cx="4841381" cy="3286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48299" y="2946400"/>
            <a:ext cx="34417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presidential campaign gained </a:t>
            </a:r>
            <a:r>
              <a:rPr lang="en-US" sz="2400" b="1" dirty="0" smtClean="0">
                <a:solidFill>
                  <a:srgbClr val="0000FF"/>
                </a:solidFill>
              </a:rPr>
              <a:t>momentum</a:t>
            </a:r>
            <a:r>
              <a:rPr lang="en-US" sz="2400" dirty="0" smtClean="0"/>
              <a:t> once the first primary was over.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6420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2006600"/>
          </a:xfrm>
        </p:spPr>
        <p:txBody>
          <a:bodyPr/>
          <a:lstStyle/>
          <a:p>
            <a:r>
              <a:rPr lang="en-US" sz="3000" b="1" dirty="0" smtClean="0"/>
              <a:t>11. Notable</a:t>
            </a:r>
            <a:r>
              <a:rPr lang="en-US" sz="3000" dirty="0" smtClean="0"/>
              <a:t>: </a:t>
            </a:r>
            <a:r>
              <a:rPr lang="en-US" sz="3000" b="1" dirty="0" smtClean="0">
                <a:solidFill>
                  <a:srgbClr val="0000FF"/>
                </a:solidFill>
              </a:rPr>
              <a:t>adj. </a:t>
            </a:r>
            <a:r>
              <a:rPr lang="en-US" sz="3000" dirty="0" smtClean="0"/>
              <a:t>striking, remarkable, noteworthy, impressive; </a:t>
            </a:r>
            <a:r>
              <a:rPr lang="en-US" sz="3000" b="1" dirty="0" smtClean="0">
                <a:solidFill>
                  <a:srgbClr val="0000FF"/>
                </a:solidFill>
              </a:rPr>
              <a:t>n. </a:t>
            </a:r>
            <a:r>
              <a:rPr lang="en-US" sz="3000" dirty="0" smtClean="0"/>
              <a:t>a person who is well known, distinguished, or outstanding in some way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7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429364" y="673100"/>
            <a:ext cx="126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Adjective</a:t>
            </a:r>
          </a:p>
          <a:p>
            <a:pPr algn="ctr"/>
            <a:r>
              <a:rPr lang="en-US" b="1" dirty="0"/>
              <a:t>o</a:t>
            </a:r>
            <a:r>
              <a:rPr lang="en-US" b="1" dirty="0" smtClean="0"/>
              <a:t>r</a:t>
            </a:r>
          </a:p>
          <a:p>
            <a:pPr algn="ctr"/>
            <a:r>
              <a:rPr lang="en-US" b="1" dirty="0" smtClean="0"/>
              <a:t>Noun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16000" y="3175000"/>
            <a:ext cx="6997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Being chosen for the team was a </a:t>
            </a:r>
            <a:r>
              <a:rPr lang="en-US" sz="2400" b="1" dirty="0" smtClean="0">
                <a:solidFill>
                  <a:srgbClr val="0000FF"/>
                </a:solidFill>
              </a:rPr>
              <a:t>notable</a:t>
            </a:r>
            <a:r>
              <a:rPr lang="en-US" sz="2400" dirty="0" smtClean="0"/>
              <a:t> event in our lives. </a:t>
            </a:r>
            <a:r>
              <a:rPr lang="en-US" sz="2400" dirty="0" smtClean="0">
                <a:solidFill>
                  <a:srgbClr val="0000FF"/>
                </a:solidFill>
              </a:rPr>
              <a:t>(adj.)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 party was attended by </a:t>
            </a:r>
            <a:r>
              <a:rPr lang="en-US" sz="2400" b="1" dirty="0" smtClean="0">
                <a:solidFill>
                  <a:srgbClr val="0000FF"/>
                </a:solidFill>
              </a:rPr>
              <a:t>notables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from the film world. </a:t>
            </a:r>
            <a:r>
              <a:rPr lang="en-US" sz="2400" dirty="0" smtClean="0">
                <a:solidFill>
                  <a:srgbClr val="0000FF"/>
                </a:solidFill>
              </a:rPr>
              <a:t>(n.)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51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2000"/>
            <a:ext cx="6972301" cy="1498600"/>
          </a:xfrm>
        </p:spPr>
        <p:txBody>
          <a:bodyPr/>
          <a:lstStyle/>
          <a:p>
            <a:r>
              <a:rPr lang="en-US" sz="3200" b="1" dirty="0" smtClean="0"/>
              <a:t>12. Nurture</a:t>
            </a:r>
            <a:r>
              <a:rPr lang="en-US" sz="3200" dirty="0" smtClean="0"/>
              <a:t>:</a:t>
            </a:r>
            <a:r>
              <a:rPr lang="en-US" sz="3200" b="1" dirty="0" smtClean="0">
                <a:solidFill>
                  <a:srgbClr val="0000FF"/>
                </a:solidFill>
              </a:rPr>
              <a:t> v. </a:t>
            </a:r>
            <a:r>
              <a:rPr lang="en-US" sz="3200" dirty="0" smtClean="0"/>
              <a:t>to bring up, care for, train, nourish, raise, rear, foster; </a:t>
            </a:r>
            <a:r>
              <a:rPr lang="en-US" sz="3200" b="1" dirty="0" smtClean="0">
                <a:solidFill>
                  <a:srgbClr val="0000FF"/>
                </a:solidFill>
              </a:rPr>
              <a:t>n. </a:t>
            </a:r>
            <a:r>
              <a:rPr lang="en-US" sz="3200" dirty="0" smtClean="0"/>
              <a:t>rearing, training, upbringing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7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594464" y="623385"/>
            <a:ext cx="7876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Verb</a:t>
            </a:r>
          </a:p>
          <a:p>
            <a:pPr algn="ctr"/>
            <a:r>
              <a:rPr lang="en-US" b="1" dirty="0"/>
              <a:t>o</a:t>
            </a:r>
            <a:r>
              <a:rPr lang="en-US" b="1" dirty="0" smtClean="0"/>
              <a:t>r</a:t>
            </a:r>
          </a:p>
          <a:p>
            <a:pPr algn="ctr"/>
            <a:r>
              <a:rPr lang="en-US" b="1" dirty="0" smtClean="0"/>
              <a:t>Noun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00"/>
            <a:ext cx="4994429" cy="4178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70500" y="2882900"/>
            <a:ext cx="32638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She was guided by her mother’s </a:t>
            </a:r>
            <a:r>
              <a:rPr lang="en-US" sz="2400" b="1" dirty="0" smtClean="0">
                <a:solidFill>
                  <a:srgbClr val="0000FF"/>
                </a:solidFill>
              </a:rPr>
              <a:t>nurture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from the time she was a small child. (n.)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28825" y="6211669"/>
            <a:ext cx="387350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“Nurse Reading to a Little Girl” by Mary Cassatt, 1895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409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2349500"/>
          </a:xfrm>
        </p:spPr>
        <p:txBody>
          <a:bodyPr/>
          <a:lstStyle/>
          <a:p>
            <a:r>
              <a:rPr lang="en-US" sz="3000" b="1" dirty="0" smtClean="0"/>
              <a:t>13. Paradox</a:t>
            </a:r>
            <a:r>
              <a:rPr lang="en-US" sz="3000" dirty="0" smtClean="0"/>
              <a:t>: a self-contradictory statement that on closer examination proves true; a person or thing with seemingly contradictory qualities; riddle, enigma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7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632564" y="914400"/>
            <a:ext cx="787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Noun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46600" y="3263900"/>
            <a:ext cx="37465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is a </a:t>
            </a:r>
            <a:r>
              <a:rPr lang="en-US" sz="2400" b="1" dirty="0" smtClean="0">
                <a:solidFill>
                  <a:srgbClr val="0000FF"/>
                </a:solidFill>
              </a:rPr>
              <a:t>paradox</a:t>
            </a:r>
            <a:r>
              <a:rPr lang="en-US" sz="2400" dirty="0" smtClean="0"/>
              <a:t> to say that youth is wasted on the young.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37" y="3672542"/>
            <a:ext cx="2295525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2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711200"/>
          </a:xfrm>
        </p:spPr>
        <p:txBody>
          <a:bodyPr/>
          <a:lstStyle/>
          <a:p>
            <a:r>
              <a:rPr lang="en-US" sz="3200" b="1" dirty="0" smtClean="0"/>
              <a:t>14. Perjury</a:t>
            </a:r>
            <a:r>
              <a:rPr lang="en-US" sz="3200" dirty="0" smtClean="0"/>
              <a:t>: the act of swearing to a lie, false witness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7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619864" y="914400"/>
            <a:ext cx="7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Noun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2413000"/>
            <a:ext cx="4065041" cy="3492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489200"/>
            <a:ext cx="4051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witness was convicted of </a:t>
            </a:r>
            <a:r>
              <a:rPr lang="en-US" sz="2400" b="1" dirty="0" smtClean="0">
                <a:solidFill>
                  <a:srgbClr val="0000FF"/>
                </a:solidFill>
              </a:rPr>
              <a:t>perjury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and was sentenced to serve two years in prison.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560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15. Presume</a:t>
            </a:r>
            <a:r>
              <a:rPr lang="en-US" sz="3200" dirty="0" smtClean="0"/>
              <a:t>: to take for granted, assume or suppose; take liberties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7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657964" y="914400"/>
            <a:ext cx="720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Verb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558800" y="2765168"/>
            <a:ext cx="6527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To offer a man unsolicited advice is to </a:t>
            </a:r>
            <a:r>
              <a:rPr lang="en-US" sz="2400" b="1" dirty="0">
                <a:solidFill>
                  <a:srgbClr val="0000FF"/>
                </a:solidFill>
              </a:rPr>
              <a:t>presume</a:t>
            </a:r>
            <a:r>
              <a:rPr lang="en-US" sz="2400" dirty="0"/>
              <a:t> that he doesn't know what to do or that he can't do it on his own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—John Gray</a:t>
            </a:r>
            <a:endParaRPr lang="en-US" sz="24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326" y="4016118"/>
            <a:ext cx="3492500" cy="244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0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85800"/>
            <a:ext cx="6508377" cy="1085850"/>
          </a:xfrm>
        </p:spPr>
        <p:txBody>
          <a:bodyPr/>
          <a:lstStyle/>
          <a:p>
            <a:r>
              <a:rPr lang="en-US" sz="3200" b="1" dirty="0" smtClean="0"/>
              <a:t>16. Prior</a:t>
            </a:r>
            <a:r>
              <a:rPr lang="en-US" sz="3200" dirty="0" smtClean="0"/>
              <a:t>: earlier, former, previous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7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429364" y="914400"/>
            <a:ext cx="126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Adjective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348" y="2540000"/>
            <a:ext cx="4267200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1348" y="2506008"/>
            <a:ext cx="368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Unfortunately the governor had a </a:t>
            </a:r>
            <a:r>
              <a:rPr lang="en-US" sz="2400" b="1" dirty="0" smtClean="0">
                <a:solidFill>
                  <a:srgbClr val="0000FF"/>
                </a:solidFill>
              </a:rPr>
              <a:t>prior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appointment and could not meet with the class.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625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17. Proficient</a:t>
            </a:r>
            <a:r>
              <a:rPr lang="en-US" sz="3200" dirty="0" smtClean="0"/>
              <a:t>: skilled, expert, or capable in any field or activity, competent, adept, able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7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429364" y="914400"/>
            <a:ext cx="126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Adjective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2895600"/>
            <a:ext cx="4728213" cy="314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99100" y="2946400"/>
            <a:ext cx="340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Dad knows his way around the kitchen and is quite a </a:t>
            </a:r>
            <a:r>
              <a:rPr lang="en-US" sz="2400" b="1" dirty="0" smtClean="0">
                <a:solidFill>
                  <a:srgbClr val="0000FF"/>
                </a:solidFill>
              </a:rPr>
              <a:t>proficient</a:t>
            </a:r>
            <a:r>
              <a:rPr lang="en-US" sz="2400" dirty="0" smtClean="0"/>
              <a:t> cook.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8815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562100"/>
          </a:xfrm>
        </p:spPr>
        <p:txBody>
          <a:bodyPr/>
          <a:lstStyle/>
          <a:p>
            <a:r>
              <a:rPr lang="en-US" sz="3000" b="1" dirty="0" smtClean="0"/>
              <a:t>18. Salvo</a:t>
            </a:r>
            <a:r>
              <a:rPr lang="en-US" sz="3000" dirty="0" smtClean="0"/>
              <a:t>: a burst of gunfire or cannon shot, often as a tribute or salute; a sudden burst of anything; a spirited verbal attack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7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645264" y="914400"/>
            <a:ext cx="7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Noun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2616200"/>
            <a:ext cx="4128347" cy="2692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199" y="5308600"/>
            <a:ext cx="406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audience erupted in a </a:t>
            </a:r>
            <a:r>
              <a:rPr lang="en-US" sz="2400" b="1" dirty="0" smtClean="0">
                <a:solidFill>
                  <a:srgbClr val="0000FF"/>
                </a:solidFill>
              </a:rPr>
              <a:t>salvo</a:t>
            </a:r>
            <a:r>
              <a:rPr lang="en-US" sz="2400" dirty="0" smtClean="0"/>
              <a:t> of laughter.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043" y="2616200"/>
            <a:ext cx="4133958" cy="33071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29043" y="6014303"/>
            <a:ext cx="413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USS New Jersey fires a nine gun </a:t>
            </a:r>
            <a:r>
              <a:rPr lang="en-US" sz="2400" b="1" dirty="0" smtClean="0">
                <a:solidFill>
                  <a:srgbClr val="0000FF"/>
                </a:solidFill>
              </a:rPr>
              <a:t>salvo</a:t>
            </a:r>
            <a:r>
              <a:rPr lang="en-US" sz="2400" dirty="0" smtClean="0"/>
              <a:t> in 1953.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3023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422400"/>
          </a:xfrm>
        </p:spPr>
        <p:txBody>
          <a:bodyPr>
            <a:normAutofit fontScale="90000"/>
          </a:bodyPr>
          <a:lstStyle/>
          <a:p>
            <a:r>
              <a:rPr lang="en-US" sz="3000" b="1" dirty="0" smtClean="0"/>
              <a:t>1. Amiss</a:t>
            </a:r>
            <a:r>
              <a:rPr lang="en-US" sz="3000" dirty="0" smtClean="0"/>
              <a:t>: </a:t>
            </a:r>
            <a:r>
              <a:rPr lang="en-US" sz="3000" b="1" dirty="0" smtClean="0">
                <a:solidFill>
                  <a:srgbClr val="0000FF"/>
                </a:solidFill>
              </a:rPr>
              <a:t>adj. </a:t>
            </a:r>
            <a:r>
              <a:rPr lang="en-US" sz="3000" dirty="0" smtClean="0"/>
              <a:t>faulty, imperfect, not as it should be, awry; </a:t>
            </a:r>
            <a:r>
              <a:rPr lang="en-US" sz="3000" b="1" dirty="0" smtClean="0">
                <a:solidFill>
                  <a:srgbClr val="0000FF"/>
                </a:solidFill>
              </a:rPr>
              <a:t>adv. </a:t>
            </a:r>
            <a:r>
              <a:rPr lang="en-US" sz="3000" dirty="0" smtClean="0"/>
              <a:t>In a mistaken or improper way, wrongly, awry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7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429364" y="673100"/>
            <a:ext cx="126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Adjective</a:t>
            </a:r>
          </a:p>
          <a:p>
            <a:pPr algn="ctr"/>
            <a:r>
              <a:rPr lang="en-US" b="1" dirty="0"/>
              <a:t>o</a:t>
            </a:r>
            <a:r>
              <a:rPr lang="en-US" b="1" dirty="0" smtClean="0"/>
              <a:t>r</a:t>
            </a:r>
          </a:p>
          <a:p>
            <a:pPr algn="ctr"/>
            <a:r>
              <a:rPr lang="en-US" b="1" dirty="0" smtClean="0"/>
              <a:t>Adverb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692400"/>
            <a:ext cx="4099864" cy="312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3800" y="2692400"/>
            <a:ext cx="391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workers realized that something had gone </a:t>
            </a:r>
            <a:r>
              <a:rPr lang="en-US" sz="2400" b="1" dirty="0" smtClean="0">
                <a:solidFill>
                  <a:srgbClr val="0000FF"/>
                </a:solidFill>
              </a:rPr>
              <a:t>amiss</a:t>
            </a:r>
            <a:r>
              <a:rPr lang="en-US" sz="2400" dirty="0" smtClean="0"/>
              <a:t> when they looked at what they had painted. (adv.)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962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19. Vigilant</a:t>
            </a:r>
            <a:r>
              <a:rPr lang="en-US" sz="3200" dirty="0" smtClean="0"/>
              <a:t>: wide-awake, alert, watchful, attentive, on one’s toes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7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429364" y="914400"/>
            <a:ext cx="126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Adjective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2197100"/>
            <a:ext cx="4430740" cy="414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94300" y="2717800"/>
            <a:ext cx="383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0000FF"/>
                </a:solidFill>
              </a:rPr>
              <a:t>vigilant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guards paced back and forth in front of the tomb of the unknown soldier.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094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85800"/>
            <a:ext cx="6508377" cy="901700"/>
          </a:xfrm>
        </p:spPr>
        <p:txBody>
          <a:bodyPr/>
          <a:lstStyle/>
          <a:p>
            <a:r>
              <a:rPr lang="en-US" sz="3200" b="1" dirty="0" smtClean="0"/>
              <a:t>20. Wrath: </a:t>
            </a:r>
            <a:r>
              <a:rPr lang="en-US" sz="3200" dirty="0" smtClean="0"/>
              <a:t>intense anger, rage, fury, ire, indignation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7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657964" y="914400"/>
            <a:ext cx="7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Noun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900" y="2097220"/>
            <a:ext cx="5626100" cy="4011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" y="2122620"/>
            <a:ext cx="325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Greek and Roman myths characters fear the </a:t>
            </a:r>
            <a:r>
              <a:rPr lang="en-US" sz="2400" b="1" dirty="0" smtClean="0">
                <a:solidFill>
                  <a:srgbClr val="0000FF"/>
                </a:solidFill>
              </a:rPr>
              <a:t>wrath</a:t>
            </a:r>
            <a:r>
              <a:rPr lang="en-US" sz="2400" dirty="0" smtClean="0"/>
              <a:t> of the gods.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556000" y="6248400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“Poseidon’s Wrath” by </a:t>
            </a:r>
            <a:r>
              <a:rPr lang="en-US" sz="1600" dirty="0" err="1" smtClean="0"/>
              <a:t>Dehong</a:t>
            </a:r>
            <a:r>
              <a:rPr lang="en-US" sz="1600" dirty="0" smtClean="0"/>
              <a:t> He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7250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2. Brawl</a:t>
            </a:r>
            <a:r>
              <a:rPr lang="en-US" sz="3200" dirty="0" smtClean="0"/>
              <a:t>: </a:t>
            </a:r>
            <a:r>
              <a:rPr lang="en-US" sz="3200" b="1" dirty="0" smtClean="0">
                <a:solidFill>
                  <a:srgbClr val="0000FF"/>
                </a:solidFill>
              </a:rPr>
              <a:t>n. </a:t>
            </a:r>
            <a:r>
              <a:rPr lang="en-US" sz="3200" dirty="0" smtClean="0"/>
              <a:t>a noisy quarrel or fight, scuffle; </a:t>
            </a:r>
            <a:r>
              <a:rPr lang="en-US" sz="3200" b="1" dirty="0" smtClean="0">
                <a:solidFill>
                  <a:srgbClr val="0000FF"/>
                </a:solidFill>
              </a:rPr>
              <a:t>v. </a:t>
            </a:r>
            <a:r>
              <a:rPr lang="en-US" sz="3200" dirty="0" smtClean="0"/>
              <a:t>to quarrel or fight noisily, spar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7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619864" y="673100"/>
            <a:ext cx="7876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Noun</a:t>
            </a:r>
          </a:p>
          <a:p>
            <a:pPr algn="ctr"/>
            <a:r>
              <a:rPr lang="en-US" b="1" dirty="0"/>
              <a:t>o</a:t>
            </a:r>
            <a:r>
              <a:rPr lang="en-US" b="1" dirty="0" smtClean="0"/>
              <a:t>r </a:t>
            </a:r>
          </a:p>
          <a:p>
            <a:pPr algn="ctr"/>
            <a:r>
              <a:rPr lang="en-US" b="1" dirty="0" smtClean="0"/>
              <a:t>Verb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2743200"/>
            <a:ext cx="4803140" cy="3543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49900" y="30353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After several stray pitches hit batters the players erupted into a </a:t>
            </a:r>
            <a:r>
              <a:rPr lang="en-US" sz="2400" b="1" dirty="0" smtClean="0">
                <a:solidFill>
                  <a:srgbClr val="0000FF"/>
                </a:solidFill>
              </a:rPr>
              <a:t>brawl</a:t>
            </a:r>
            <a:r>
              <a:rPr lang="en-US" sz="2400" dirty="0" smtClean="0"/>
              <a:t>. </a:t>
            </a:r>
            <a:r>
              <a:rPr lang="en-US" sz="2400" dirty="0" smtClean="0">
                <a:solidFill>
                  <a:srgbClr val="0000FF"/>
                </a:solidFill>
              </a:rPr>
              <a:t>(n.)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58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6477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3. Detest</a:t>
            </a:r>
            <a:r>
              <a:rPr lang="en-US" sz="3200" dirty="0" smtClean="0"/>
              <a:t>: to hate, dislike very much, loathe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7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670664" y="914400"/>
            <a:ext cx="720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Verb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064" y="2578100"/>
            <a:ext cx="3984536" cy="264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1" y="2438400"/>
            <a:ext cx="4381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never understood why so many kids </a:t>
            </a:r>
            <a:r>
              <a:rPr lang="en-US" sz="2400" b="1" dirty="0" smtClean="0">
                <a:solidFill>
                  <a:srgbClr val="0000FF"/>
                </a:solidFill>
              </a:rPr>
              <a:t>detest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broccoli.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631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587500"/>
          </a:xfrm>
        </p:spPr>
        <p:txBody>
          <a:bodyPr/>
          <a:lstStyle/>
          <a:p>
            <a:r>
              <a:rPr lang="en-US" sz="3000" b="1" dirty="0" smtClean="0"/>
              <a:t>4. Domestic</a:t>
            </a:r>
            <a:r>
              <a:rPr lang="en-US" sz="3000" dirty="0" smtClean="0"/>
              <a:t>: adj. native to a country, not foreign; relating to the life or affairs of ta household; n. a household servant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7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429364" y="673100"/>
            <a:ext cx="126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Adjective</a:t>
            </a:r>
          </a:p>
          <a:p>
            <a:pPr algn="ctr"/>
            <a:r>
              <a:rPr lang="en-US" b="1" dirty="0"/>
              <a:t>o</a:t>
            </a:r>
            <a:r>
              <a:rPr lang="en-US" b="1" dirty="0" smtClean="0"/>
              <a:t>r </a:t>
            </a:r>
          </a:p>
          <a:p>
            <a:pPr algn="ctr"/>
            <a:r>
              <a:rPr lang="en-US" b="1" dirty="0" smtClean="0"/>
              <a:t>Noun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631632"/>
            <a:ext cx="3797301" cy="3845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9600" y="2631632"/>
            <a:ext cx="459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“The Front Porch” by Julie Blackmon shows a typical </a:t>
            </a:r>
            <a:r>
              <a:rPr lang="en-US" sz="2400" b="1" dirty="0" smtClean="0">
                <a:solidFill>
                  <a:srgbClr val="0000FF"/>
                </a:solidFill>
              </a:rPr>
              <a:t>domestic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moment from the life of a family. (adj.)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4813300"/>
            <a:ext cx="4127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my grandmother first came to this country, she took a hob as a </a:t>
            </a:r>
            <a:r>
              <a:rPr lang="en-US" sz="2400" b="1" dirty="0" smtClean="0">
                <a:solidFill>
                  <a:srgbClr val="0000FF"/>
                </a:solidFill>
              </a:rPr>
              <a:t>domestic</a:t>
            </a:r>
            <a:r>
              <a:rPr lang="en-US" sz="2400" dirty="0" smtClean="0"/>
              <a:t>. (n.)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4766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079500"/>
          </a:xfrm>
        </p:spPr>
        <p:txBody>
          <a:bodyPr/>
          <a:lstStyle/>
          <a:p>
            <a:r>
              <a:rPr lang="en-US" sz="3200" b="1" dirty="0" smtClean="0"/>
              <a:t>5. Flagrant</a:t>
            </a:r>
            <a:r>
              <a:rPr lang="en-US" sz="3200" dirty="0" smtClean="0"/>
              <a:t>: extremely bad, glaring; scandalous, notorious, blatant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7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429364" y="914400"/>
            <a:ext cx="126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Adjective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2603500"/>
            <a:ext cx="3086652" cy="2311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4300" y="3048000"/>
            <a:ext cx="513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Running a red light shows a </a:t>
            </a:r>
            <a:r>
              <a:rPr lang="en-US" sz="2400" b="1" dirty="0" smtClean="0">
                <a:solidFill>
                  <a:srgbClr val="0000FF"/>
                </a:solidFill>
              </a:rPr>
              <a:t>flagrant</a:t>
            </a:r>
            <a:r>
              <a:rPr lang="en-US" sz="2400" dirty="0" smtClean="0"/>
              <a:t> disregard for the law.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4344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685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6. Flaw</a:t>
            </a:r>
            <a:r>
              <a:rPr lang="en-US" sz="3200" dirty="0" smtClean="0"/>
              <a:t>: a slight fault, defect, crack, imperfection, blemish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7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632564" y="914400"/>
            <a:ext cx="787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Noun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640" y="2057400"/>
            <a:ext cx="3769360" cy="284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3101" y="26797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0000FF"/>
                </a:solidFill>
              </a:rPr>
              <a:t>flaw</a:t>
            </a:r>
            <a:r>
              <a:rPr lang="en-US" sz="2400" dirty="0" smtClean="0"/>
              <a:t> in her diamond always made her remember that life wasn’t perfect, but it was pretty darn good.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50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498600"/>
          </a:xfrm>
        </p:spPr>
        <p:txBody>
          <a:bodyPr/>
          <a:lstStyle/>
          <a:p>
            <a:r>
              <a:rPr lang="en-US" sz="3000" b="1" dirty="0" smtClean="0"/>
              <a:t>7. Fledgling</a:t>
            </a:r>
            <a:r>
              <a:rPr lang="en-US" sz="3000" dirty="0" smtClean="0"/>
              <a:t>: </a:t>
            </a:r>
            <a:r>
              <a:rPr lang="en-US" sz="3000" b="1" dirty="0" smtClean="0">
                <a:solidFill>
                  <a:srgbClr val="0000FF"/>
                </a:solidFill>
              </a:rPr>
              <a:t>n. </a:t>
            </a:r>
            <a:r>
              <a:rPr lang="en-US" sz="3000" dirty="0" smtClean="0"/>
              <a:t>an inexperienced person, beginner; a young bird about to leave the nest; </a:t>
            </a:r>
            <a:r>
              <a:rPr lang="en-US" sz="3000" b="1" dirty="0" smtClean="0">
                <a:solidFill>
                  <a:srgbClr val="0000FF"/>
                </a:solidFill>
              </a:rPr>
              <a:t>adj. </a:t>
            </a:r>
            <a:r>
              <a:rPr lang="en-US" sz="3000" dirty="0" smtClean="0"/>
              <a:t>inexperienced, budding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7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429364" y="572585"/>
            <a:ext cx="126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Noun</a:t>
            </a:r>
          </a:p>
          <a:p>
            <a:pPr algn="ctr"/>
            <a:r>
              <a:rPr lang="en-US" b="1" dirty="0"/>
              <a:t>o</a:t>
            </a:r>
            <a:r>
              <a:rPr lang="en-US" b="1" dirty="0" smtClean="0"/>
              <a:t>r</a:t>
            </a:r>
          </a:p>
          <a:p>
            <a:pPr algn="ctr"/>
            <a:r>
              <a:rPr lang="en-US" b="1" dirty="0" smtClean="0"/>
              <a:t>Adjective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705100"/>
            <a:ext cx="4453467" cy="3340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14900" y="2730500"/>
            <a:ext cx="35179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placed the </a:t>
            </a:r>
            <a:r>
              <a:rPr lang="en-US" sz="2400" b="1" dirty="0" smtClean="0">
                <a:solidFill>
                  <a:srgbClr val="0000FF"/>
                </a:solidFill>
              </a:rPr>
              <a:t>fledgling</a:t>
            </a:r>
            <a:r>
              <a:rPr lang="en-US" sz="2400" dirty="0" smtClean="0"/>
              <a:t> back in its nest. </a:t>
            </a:r>
            <a:r>
              <a:rPr lang="en-US" sz="2400" dirty="0" smtClean="0">
                <a:solidFill>
                  <a:srgbClr val="0000FF"/>
                </a:solidFill>
              </a:rPr>
              <a:t>(n.)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4600" y="4445000"/>
            <a:ext cx="337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rgbClr val="0000FF"/>
                </a:solidFill>
              </a:rPr>
              <a:t>fledgling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police officer appeared on the scene and wisely called for assistance. </a:t>
            </a:r>
            <a:r>
              <a:rPr lang="en-US" sz="2400" dirty="0" smtClean="0">
                <a:solidFill>
                  <a:srgbClr val="0000FF"/>
                </a:solidFill>
              </a:rPr>
              <a:t>(adj.)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1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612900"/>
          </a:xfrm>
        </p:spPr>
        <p:txBody>
          <a:bodyPr/>
          <a:lstStyle/>
          <a:p>
            <a:r>
              <a:rPr lang="en-US" sz="3000" b="1" dirty="0" smtClean="0"/>
              <a:t>8. Fluster</a:t>
            </a:r>
            <a:r>
              <a:rPr lang="en-US" sz="3000" dirty="0" smtClean="0"/>
              <a:t>: </a:t>
            </a:r>
            <a:r>
              <a:rPr lang="en-US" sz="3000" b="1" dirty="0" smtClean="0">
                <a:solidFill>
                  <a:srgbClr val="0000FF"/>
                </a:solidFill>
              </a:rPr>
              <a:t>v. </a:t>
            </a:r>
            <a:r>
              <a:rPr lang="en-US" sz="3000" dirty="0" smtClean="0"/>
              <a:t>to make or become confused, agitated, or nervous; agitate; </a:t>
            </a:r>
            <a:r>
              <a:rPr lang="en-US" sz="3000" b="1" dirty="0" smtClean="0">
                <a:solidFill>
                  <a:srgbClr val="0000FF"/>
                </a:solidFill>
              </a:rPr>
              <a:t>n.</a:t>
            </a:r>
            <a:r>
              <a:rPr lang="en-US" sz="3000" dirty="0" smtClean="0"/>
              <a:t> a state of confusion or agitation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7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645264" y="660400"/>
            <a:ext cx="7876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Verb</a:t>
            </a:r>
          </a:p>
          <a:p>
            <a:pPr algn="ctr"/>
            <a:r>
              <a:rPr lang="en-US" b="1" dirty="0"/>
              <a:t>o</a:t>
            </a:r>
            <a:r>
              <a:rPr lang="en-US" b="1" dirty="0" smtClean="0"/>
              <a:t>r</a:t>
            </a:r>
          </a:p>
          <a:p>
            <a:pPr algn="ctr"/>
            <a:r>
              <a:rPr lang="en-US" b="1" dirty="0" smtClean="0"/>
              <a:t>Noun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31900" y="3136900"/>
            <a:ext cx="651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During the trial, the judge told the attorney not to </a:t>
            </a:r>
            <a:r>
              <a:rPr lang="en-US" sz="2400" b="1" dirty="0" smtClean="0">
                <a:solidFill>
                  <a:srgbClr val="0000FF"/>
                </a:solidFill>
              </a:rPr>
              <a:t>fluster</a:t>
            </a:r>
            <a:r>
              <a:rPr lang="en-US" sz="2400" dirty="0" smtClean="0"/>
              <a:t> the witness. (v.)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4136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913</Words>
  <Application>Microsoft Office PowerPoint</Application>
  <PresentationFormat>On-screen Show (4:3)</PresentationFormat>
  <Paragraphs>110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Unit Seven</vt:lpstr>
      <vt:lpstr>1. Amiss: adj. faulty, imperfect, not as it should be, awry; adv. In a mistaken or improper way, wrongly, awry</vt:lpstr>
      <vt:lpstr>2. Brawl: n. a noisy quarrel or fight, scuffle; v. to quarrel or fight noisily, spar</vt:lpstr>
      <vt:lpstr>3. Detest: to hate, dislike very much, loathe</vt:lpstr>
      <vt:lpstr>4. Domestic: adj. native to a country, not foreign; relating to the life or affairs of ta household; n. a household servant</vt:lpstr>
      <vt:lpstr>5. Flagrant: extremely bad, glaring; scandalous, notorious, blatant</vt:lpstr>
      <vt:lpstr>6. Flaw: a slight fault, defect, crack, imperfection, blemish</vt:lpstr>
      <vt:lpstr>7. Fledgling: n. an inexperienced person, beginner; a young bird about to leave the nest; adj. inexperienced, budding</vt:lpstr>
      <vt:lpstr>8. Fluster: v. to make or become confused, agitated, or nervous; agitate; n. a state of confusion or agitation</vt:lpstr>
      <vt:lpstr>9. Foremost: adj. chief, most important, primary; adv. in the firs place</vt:lpstr>
      <vt:lpstr>10. Momentum: the force or speed with which something moves; drive, thrust, impetus</vt:lpstr>
      <vt:lpstr>11. Notable: adj. striking, remarkable, noteworthy, impressive; n. a person who is well known, distinguished, or outstanding in some way</vt:lpstr>
      <vt:lpstr>12. Nurture: v. to bring up, care for, train, nourish, raise, rear, foster; n. rearing, training, upbringing</vt:lpstr>
      <vt:lpstr>13. Paradox: a self-contradictory statement that on closer examination proves true; a person or thing with seemingly contradictory qualities; riddle, enigma</vt:lpstr>
      <vt:lpstr>14. Perjury: the act of swearing to a lie, false witness</vt:lpstr>
      <vt:lpstr>15. Presume: to take for granted, assume or suppose; take liberties</vt:lpstr>
      <vt:lpstr>16. Prior: earlier, former, previous</vt:lpstr>
      <vt:lpstr>17. Proficient: skilled, expert, or capable in any field or activity, competent, adept, able</vt:lpstr>
      <vt:lpstr>18. Salvo: a burst of gunfire or cannon shot, often as a tribute or salute; a sudden burst of anything; a spirited verbal attack</vt:lpstr>
      <vt:lpstr>19. Vigilant: wide-awake, alert, watchful, attentive, on one’s toes</vt:lpstr>
      <vt:lpstr>20. Wrath: intense anger, rage, fury, ire, indignation</vt:lpstr>
    </vt:vector>
  </TitlesOfParts>
  <Company>SCRIC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Seven</dc:title>
  <dc:creator>Administrator</dc:creator>
  <cp:lastModifiedBy>Administrator</cp:lastModifiedBy>
  <cp:revision>1</cp:revision>
  <dcterms:created xsi:type="dcterms:W3CDTF">2014-01-31T18:55:41Z</dcterms:created>
  <dcterms:modified xsi:type="dcterms:W3CDTF">2014-01-31T18:56:24Z</dcterms:modified>
</cp:coreProperties>
</file>