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66" r:id="rId3"/>
    <p:sldId id="267" r:id="rId4"/>
    <p:sldId id="265" r:id="rId5"/>
    <p:sldId id="259" r:id="rId6"/>
    <p:sldId id="268" r:id="rId7"/>
    <p:sldId id="269" r:id="rId8"/>
    <p:sldId id="270" r:id="rId9"/>
    <p:sldId id="271" r:id="rId10"/>
    <p:sldId id="257" r:id="rId11"/>
    <p:sldId id="258" r:id="rId12"/>
    <p:sldId id="260" r:id="rId13"/>
    <p:sldId id="261" r:id="rId14"/>
    <p:sldId id="262" r:id="rId15"/>
    <p:sldId id="263" r:id="rId16"/>
    <p:sldId id="272" r:id="rId17"/>
    <p:sldId id="273" r:id="rId18"/>
    <p:sldId id="274" r:id="rId19"/>
    <p:sldId id="264" r:id="rId20"/>
    <p:sldId id="275" r:id="rId2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17" autoAdjust="0"/>
    <p:restoredTop sz="94624" autoAdjust="0"/>
  </p:normalViewPr>
  <p:slideViewPr>
    <p:cSldViewPr>
      <p:cViewPr>
        <p:scale>
          <a:sx n="63" d="100"/>
          <a:sy n="63" d="100"/>
        </p:scale>
        <p:origin x="-726" y="-37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fld id="{176B501B-883E-4E07-97CA-2704F9C35D30}" type="datetimeFigureOut">
              <a:rPr lang="en-US"/>
              <a:pPr>
                <a:defRPr/>
              </a:pPr>
              <a:t>10/5/2010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68CC54D1-F68D-4705-9638-A83649DA9D12}"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4F0A3C89-0765-4A1B-8C50-64A9AB14032C}" type="datetimeFigureOut">
              <a:rPr lang="en-US"/>
              <a:pPr>
                <a:defRPr/>
              </a:pPr>
              <a:t>10/5/2010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6633725-6307-481E-97AB-1BA6E43D538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05BA850A-55A3-40E5-8ABE-3CB99EF8F93D}" type="datetimeFigureOut">
              <a:rPr lang="en-US"/>
              <a:pPr>
                <a:defRPr/>
              </a:pPr>
              <a:t>10/5/2010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E74C1E3A-9335-473B-994B-D0AB8D879BA8}"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84EBC46-009D-4342-AD2A-B479666E33DA}" type="datetimeFigureOut">
              <a:rPr lang="en-US"/>
              <a:pPr>
                <a:defRPr/>
              </a:pPr>
              <a:t>10/5/2010</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1E5E7D4F-1140-46EE-9BBD-1D45DFA2858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D90EF02-017B-4529-BA00-61393A0933C6}" type="datetimeFigureOut">
              <a:rPr lang="en-US"/>
              <a:pPr>
                <a:defRPr/>
              </a:pPr>
              <a:t>10/5/2010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B970B85-CA2C-49D9-8681-6B971AB9279C}" type="slidenum">
              <a:rPr lang="en-US"/>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DA884513-FDB8-442C-8C5D-DAA56FE999B1}" type="datetimeFigureOut">
              <a:rPr lang="en-US"/>
              <a:pPr>
                <a:defRPr/>
              </a:pPr>
              <a:t>10/5/2010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C956802-0776-44CC-9641-5528867B07A4}"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fld id="{6C8A6E52-483E-4076-B628-A4C7DC1EBE1C}" type="datetimeFigureOut">
              <a:rPr lang="en-US"/>
              <a:pPr>
                <a:defRPr/>
              </a:pPr>
              <a:t>10/5/2010</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a:p>
        </p:txBody>
      </p:sp>
      <p:sp>
        <p:nvSpPr>
          <p:cNvPr id="9" name="Slide Number Placeholder 22"/>
          <p:cNvSpPr>
            <a:spLocks noGrp="1"/>
          </p:cNvSpPr>
          <p:nvPr>
            <p:ph type="sldNum" sz="quarter" idx="12"/>
          </p:nvPr>
        </p:nvSpPr>
        <p:spPr/>
        <p:txBody>
          <a:bodyPr/>
          <a:lstStyle>
            <a:lvl1pPr>
              <a:defRPr/>
            </a:lvl1pPr>
          </a:lstStyle>
          <a:p>
            <a:pPr>
              <a:defRPr/>
            </a:pPr>
            <a:fld id="{E368CE96-ED09-42A4-83FC-AE13B68DF26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CC82157-3151-4A71-B63F-7D3038D3AF0F}" type="datetimeFigureOut">
              <a:rPr lang="en-US"/>
              <a:pPr>
                <a:defRPr/>
              </a:pPr>
              <a:t>10/5/2010</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6DFC10EE-CBCC-4CE7-BD51-20145B15C172}"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F8A0755C-FC96-4A0B-B704-9AB220D5A228}" type="datetimeFigureOut">
              <a:rPr lang="en-US"/>
              <a:pPr>
                <a:defRPr/>
              </a:pPr>
              <a:t>10/5/2010</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pPr>
              <a:defRPr/>
            </a:pPr>
            <a:fld id="{2EB7D42F-E619-4181-B879-8444E42EC9E7}"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20EF243A-C72C-44D8-942D-0991D91BE0FB}" type="datetimeFigureOut">
              <a:rPr lang="en-US"/>
              <a:pPr>
                <a:defRPr/>
              </a:pPr>
              <a:t>10/5/2010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88E14839-B841-4890-A8B5-A98EC937EDB5}"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fld id="{7D9D6A45-5BE8-4532-8BB5-03A0D0F6173C}" type="datetimeFigureOut">
              <a:rPr lang="en-US"/>
              <a:pPr>
                <a:defRPr/>
              </a:pPr>
              <a:t>10/5/2010</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F0844F79-2981-4689-87E9-78860B5B87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5F9FFEEC-01BA-4C2D-9AA9-4AFFD9F6303E}" type="datetimeFigureOut">
              <a:rPr lang="en-US"/>
              <a:pPr>
                <a:defRPr/>
              </a:pPr>
              <a:t>10/5/2010</a:t>
            </a:fld>
            <a:endParaRPr lang="en-US" dirty="0"/>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dirty="0">
                <a:solidFill>
                  <a:schemeClr val="tx1">
                    <a:shade val="50000"/>
                  </a:schemeClr>
                </a:solidFill>
                <a:latin typeface="+mn-lt"/>
              </a:defRPr>
            </a:lvl1pPr>
          </a:lstStyle>
          <a:p>
            <a:pPr>
              <a:defRPr/>
            </a:pPr>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smtClean="0">
                <a:solidFill>
                  <a:schemeClr val="tx1">
                    <a:shade val="50000"/>
                  </a:schemeClr>
                </a:solidFill>
                <a:latin typeface="+mn-lt"/>
              </a:defRPr>
            </a:lvl1pPr>
          </a:lstStyle>
          <a:p>
            <a:pPr>
              <a:defRPr/>
            </a:pPr>
            <a:fld id="{7357F15C-666C-4CFB-B8DD-185A1F624C40}"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3683" r:id="rId1"/>
    <p:sldLayoutId id="2147483682" r:id="rId2"/>
    <p:sldLayoutId id="2147483684" r:id="rId3"/>
    <p:sldLayoutId id="2147483681" r:id="rId4"/>
    <p:sldLayoutId id="2147483680" r:id="rId5"/>
    <p:sldLayoutId id="2147483679" r:id="rId6"/>
    <p:sldLayoutId id="2147483678" r:id="rId7"/>
    <p:sldLayoutId id="2147483677" r:id="rId8"/>
    <p:sldLayoutId id="2147483676" r:id="rId9"/>
    <p:sldLayoutId id="2147483675" r:id="rId10"/>
    <p:sldLayoutId id="2147483674" r:id="rId11"/>
  </p:sldLayoutIdLst>
  <p:txStyles>
    <p:titleStyle>
      <a:lvl1pPr algn="ctr" rtl="0" fontAlgn="base">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fontAlgn="base">
        <a:spcBef>
          <a:spcPct val="0"/>
        </a:spcBef>
        <a:spcAft>
          <a:spcPct val="0"/>
        </a:spcAft>
        <a:defRPr sz="4100" b="1">
          <a:solidFill>
            <a:schemeClr val="tx1"/>
          </a:solidFill>
          <a:latin typeface="Lucida Sans"/>
        </a:defRPr>
      </a:lvl2pPr>
      <a:lvl3pPr algn="ctr" rtl="0" fontAlgn="base">
        <a:spcBef>
          <a:spcPct val="0"/>
        </a:spcBef>
        <a:spcAft>
          <a:spcPct val="0"/>
        </a:spcAft>
        <a:defRPr sz="4100" b="1">
          <a:solidFill>
            <a:schemeClr val="tx1"/>
          </a:solidFill>
          <a:latin typeface="Lucida Sans"/>
        </a:defRPr>
      </a:lvl3pPr>
      <a:lvl4pPr algn="ctr" rtl="0" fontAlgn="base">
        <a:spcBef>
          <a:spcPct val="0"/>
        </a:spcBef>
        <a:spcAft>
          <a:spcPct val="0"/>
        </a:spcAft>
        <a:defRPr sz="4100" b="1">
          <a:solidFill>
            <a:schemeClr val="tx1"/>
          </a:solidFill>
          <a:latin typeface="Lucida Sans"/>
        </a:defRPr>
      </a:lvl4pPr>
      <a:lvl5pPr algn="ctr" rtl="0" fontAlgn="base">
        <a:spcBef>
          <a:spcPct val="0"/>
        </a:spcBef>
        <a:spcAft>
          <a:spcPct val="0"/>
        </a:spcAft>
        <a:defRPr sz="4100" b="1">
          <a:solidFill>
            <a:schemeClr val="tx1"/>
          </a:solidFill>
          <a:latin typeface="Lucida Sans"/>
        </a:defRPr>
      </a:lvl5pPr>
      <a:lvl6pPr marL="457200" algn="ctr" rtl="0" fontAlgn="base">
        <a:spcBef>
          <a:spcPct val="0"/>
        </a:spcBef>
        <a:spcAft>
          <a:spcPct val="0"/>
        </a:spcAft>
        <a:defRPr sz="4100" b="1">
          <a:solidFill>
            <a:schemeClr val="tx1"/>
          </a:solidFill>
          <a:latin typeface="Lucida Sans"/>
        </a:defRPr>
      </a:lvl6pPr>
      <a:lvl7pPr marL="914400" algn="ctr" rtl="0" fontAlgn="base">
        <a:spcBef>
          <a:spcPct val="0"/>
        </a:spcBef>
        <a:spcAft>
          <a:spcPct val="0"/>
        </a:spcAft>
        <a:defRPr sz="4100" b="1">
          <a:solidFill>
            <a:schemeClr val="tx1"/>
          </a:solidFill>
          <a:latin typeface="Lucida Sans"/>
        </a:defRPr>
      </a:lvl7pPr>
      <a:lvl8pPr marL="1371600" algn="ctr" rtl="0" fontAlgn="base">
        <a:spcBef>
          <a:spcPct val="0"/>
        </a:spcBef>
        <a:spcAft>
          <a:spcPct val="0"/>
        </a:spcAft>
        <a:defRPr sz="4100" b="1">
          <a:solidFill>
            <a:schemeClr val="tx1"/>
          </a:solidFill>
          <a:latin typeface="Lucida Sans"/>
        </a:defRPr>
      </a:lvl8pPr>
      <a:lvl9pPr marL="1828800" algn="ctr" rtl="0" fontAlgn="base">
        <a:spcBef>
          <a:spcPct val="0"/>
        </a:spcBef>
        <a:spcAft>
          <a:spcPct val="0"/>
        </a:spcAft>
        <a:defRPr sz="4100" b="1">
          <a:solidFill>
            <a:schemeClr val="tx1"/>
          </a:solidFill>
          <a:latin typeface="Lucida Sans"/>
        </a:defRPr>
      </a:lvl9pPr>
    </p:titleStyle>
    <p:bodyStyle>
      <a:lvl1pPr marL="547688" indent="-411163" algn="l" rtl="0" fontAlgn="base">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l" rtl="0" fontAlgn="base">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fontAlgn="base">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fontAlgn="base">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fontAlgn="base">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nd.edu/~rbarger/www7/puritan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veritasmizzou.wordpress.com/2010/03/24/whypuritansinsultu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mb-soft.com/believe/txc/puritani.htm"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2" descr="Thanksgiving.bmp"/>
          <p:cNvPicPr>
            <a:picLocks noChangeAspect="1"/>
          </p:cNvPicPr>
          <p:nvPr/>
        </p:nvPicPr>
        <p:blipFill>
          <a:blip r:embed="rId2"/>
          <a:srcRect/>
          <a:stretch>
            <a:fillRect/>
          </a:stretch>
        </p:blipFill>
        <p:spPr bwMode="auto">
          <a:xfrm>
            <a:off x="854075" y="914400"/>
            <a:ext cx="7462838" cy="5105400"/>
          </a:xfrm>
          <a:prstGeom prst="rect">
            <a:avLst/>
          </a:prstGeom>
          <a:noFill/>
          <a:ln w="25400">
            <a:solidFill>
              <a:schemeClr val="accent1"/>
            </a:solidFill>
            <a:miter lim="800000"/>
            <a:headEnd/>
            <a:tailEnd/>
          </a:ln>
        </p:spPr>
      </p:pic>
      <p:sp>
        <p:nvSpPr>
          <p:cNvPr id="2" name="Title 1"/>
          <p:cNvSpPr>
            <a:spLocks noGrp="1"/>
          </p:cNvSpPr>
          <p:nvPr>
            <p:ph type="ctrTitle"/>
          </p:nvPr>
        </p:nvSpPr>
        <p:spPr>
          <a:xfrm>
            <a:off x="457200" y="1905000"/>
            <a:ext cx="8229600" cy="2209800"/>
          </a:xfrm>
        </p:spPr>
        <p:txBody>
          <a:bodyPr/>
          <a:lstStyle/>
          <a:p>
            <a:pPr fontAlgn="auto">
              <a:spcAft>
                <a:spcPts val="0"/>
              </a:spcAft>
              <a:defRPr/>
            </a:pPr>
            <a:r>
              <a:rPr lang="en-US" sz="6600" dirty="0" smtClean="0"/>
              <a:t>Puritanism </a:t>
            </a:r>
            <a:br>
              <a:rPr lang="en-US" sz="6600" dirty="0" smtClean="0"/>
            </a:br>
            <a:r>
              <a:rPr lang="en-US" sz="6600" dirty="0" smtClean="0"/>
              <a:t>in America</a:t>
            </a:r>
            <a:endParaRPr lang="en-US" sz="66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fontAlgn="auto">
              <a:spcAft>
                <a:spcPts val="0"/>
              </a:spcAft>
              <a:defRPr/>
            </a:pPr>
            <a:r>
              <a:rPr lang="en-US" dirty="0" smtClean="0"/>
              <a:t>Early history (in England) </a:t>
            </a:r>
            <a:br>
              <a:rPr lang="en-US" dirty="0" smtClean="0"/>
            </a:br>
            <a:endParaRPr lang="en-US" dirty="0"/>
          </a:p>
        </p:txBody>
      </p:sp>
      <p:sp>
        <p:nvSpPr>
          <p:cNvPr id="22530" name="Content Placeholder 2"/>
          <p:cNvSpPr>
            <a:spLocks noGrp="1"/>
          </p:cNvSpPr>
          <p:nvPr>
            <p:ph idx="1"/>
          </p:nvPr>
        </p:nvSpPr>
        <p:spPr>
          <a:xfrm>
            <a:off x="457200" y="1143000"/>
            <a:ext cx="8229600" cy="5257800"/>
          </a:xfrm>
        </p:spPr>
        <p:txBody>
          <a:bodyPr/>
          <a:lstStyle/>
          <a:p>
            <a:pPr>
              <a:buClr>
                <a:srgbClr val="FF0000"/>
              </a:buClr>
            </a:pPr>
            <a:r>
              <a:rPr lang="en-US" b="1" smtClean="0">
                <a:solidFill>
                  <a:srgbClr val="FF0000"/>
                </a:solidFill>
              </a:rPr>
              <a:t>"We must picture these Puritans as the very opposite of those who bear that name today: as young, fierce, progressive intellectuals, very fashionable and up-to-date. They were not teetotalers; bishops, not beer, were their special aversion..."   C. S. Lewis</a:t>
            </a:r>
          </a:p>
          <a:p>
            <a:pPr>
              <a:buClr>
                <a:srgbClr val="FF0000"/>
              </a:buClr>
              <a:buFont typeface="Wingdings 2" pitchFamily="18" charset="2"/>
              <a:buNone/>
            </a:pPr>
            <a:endParaRPr lang="en-US" b="1" smtClean="0">
              <a:solidFill>
                <a:srgbClr val="FF0000"/>
              </a:solidFill>
            </a:endParaRPr>
          </a:p>
          <a:p>
            <a:pPr>
              <a:buClr>
                <a:srgbClr val="FF0000"/>
              </a:buClr>
            </a:pPr>
            <a:r>
              <a:rPr lang="en-US" b="1" smtClean="0">
                <a:solidFill>
                  <a:srgbClr val="FF0000"/>
                </a:solidFill>
              </a:rPr>
              <a:t>Their worldview is perhaps best summarized in the first answer in the Westminster Shorter Catechism: "Man's chief end is to glorify God and enjoy him forever."</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Content Placeholder 2"/>
          <p:cNvSpPr>
            <a:spLocks noGrp="1"/>
          </p:cNvSpPr>
          <p:nvPr>
            <p:ph idx="1"/>
          </p:nvPr>
        </p:nvSpPr>
        <p:spPr/>
        <p:txBody>
          <a:bodyPr/>
          <a:lstStyle/>
          <a:p>
            <a:pPr>
              <a:buClr>
                <a:srgbClr val="FF0000"/>
              </a:buClr>
            </a:pPr>
            <a:r>
              <a:rPr lang="en-US" b="1" smtClean="0">
                <a:solidFill>
                  <a:srgbClr val="FF0000"/>
                </a:solidFill>
              </a:rPr>
              <a:t>There were two groups of Puritans: those who wanted to reform the Church of England from within [reformers] and those who believed the church was too far gone to reform and wanted to start a new church [separatists].</a:t>
            </a:r>
            <a:br>
              <a:rPr lang="en-US" b="1" smtClean="0">
                <a:solidFill>
                  <a:srgbClr val="FF0000"/>
                </a:solidFill>
              </a:rPr>
            </a:br>
            <a:endParaRPr lang="en-US" b="1" smtClean="0">
              <a:solidFill>
                <a:srgbClr val="FF0000"/>
              </a:solidFill>
            </a:endParaRPr>
          </a:p>
          <a:p>
            <a:pPr>
              <a:buClr>
                <a:srgbClr val="FF0000"/>
              </a:buClr>
            </a:pPr>
            <a:r>
              <a:rPr lang="en-US" b="1" smtClean="0">
                <a:solidFill>
                  <a:srgbClr val="FF0000"/>
                </a:solidFill>
              </a:rPr>
              <a:t>Most of the New England Puritans were separatists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fontAlgn="auto">
              <a:spcAft>
                <a:spcPts val="0"/>
              </a:spcAft>
              <a:defRPr/>
            </a:pPr>
            <a:r>
              <a:rPr lang="en-US" dirty="0" smtClean="0"/>
              <a:t>Timeline</a:t>
            </a:r>
            <a:endParaRPr lang="en-US" dirty="0"/>
          </a:p>
        </p:txBody>
      </p:sp>
      <p:sp>
        <p:nvSpPr>
          <p:cNvPr id="3" name="Content Placeholder 2"/>
          <p:cNvSpPr>
            <a:spLocks noGrp="1"/>
          </p:cNvSpPr>
          <p:nvPr>
            <p:ph idx="1"/>
          </p:nvPr>
        </p:nvSpPr>
        <p:spPr>
          <a:xfrm>
            <a:off x="457200" y="1219200"/>
            <a:ext cx="8229600" cy="5089525"/>
          </a:xfrm>
        </p:spPr>
        <p:txBody>
          <a:bodyPr/>
          <a:lstStyle/>
          <a:p>
            <a:r>
              <a:rPr lang="en-US" smtClean="0">
                <a:solidFill>
                  <a:srgbClr val="FF0000"/>
                </a:solidFill>
              </a:rPr>
              <a:t>1603: Elizabeth I dies; James I becomes King</a:t>
            </a:r>
          </a:p>
          <a:p>
            <a:r>
              <a:rPr lang="en-US" smtClean="0">
                <a:solidFill>
                  <a:srgbClr val="FF0000"/>
                </a:solidFill>
              </a:rPr>
              <a:t>1620: First settlement in New England – Plymouth Bay Colony</a:t>
            </a:r>
          </a:p>
          <a:p>
            <a:r>
              <a:rPr lang="en-US" smtClean="0">
                <a:solidFill>
                  <a:srgbClr val="FF0000"/>
                </a:solidFill>
              </a:rPr>
              <a:t>1630-1641: “Eleven years of Tyranny”</a:t>
            </a:r>
          </a:p>
          <a:p>
            <a:r>
              <a:rPr lang="en-US" smtClean="0">
                <a:solidFill>
                  <a:srgbClr val="FF0000"/>
                </a:solidFill>
              </a:rPr>
              <a:t>1640: 17,800 immigrants to the colonies</a:t>
            </a:r>
          </a:p>
          <a:p>
            <a:r>
              <a:rPr lang="en-US" smtClean="0">
                <a:solidFill>
                  <a:srgbClr val="FF0000"/>
                </a:solidFill>
              </a:rPr>
              <a:t>1642-1651: English Civil War</a:t>
            </a:r>
          </a:p>
          <a:p>
            <a:r>
              <a:rPr lang="en-US" smtClean="0">
                <a:solidFill>
                  <a:srgbClr val="FF0000"/>
                </a:solidFill>
              </a:rPr>
              <a:t>1649: King Charles I beheaded</a:t>
            </a:r>
          </a:p>
          <a:p>
            <a:r>
              <a:rPr lang="en-US" smtClean="0">
                <a:solidFill>
                  <a:srgbClr val="FF0000"/>
                </a:solidFill>
              </a:rPr>
              <a:t>1658: Oliver Cromwell’s death</a:t>
            </a:r>
          </a:p>
          <a:p>
            <a:r>
              <a:rPr lang="en-US" smtClean="0">
                <a:solidFill>
                  <a:srgbClr val="FF0000"/>
                </a:solidFill>
              </a:rPr>
              <a:t>1660: King Charles II becomes King of England</a:t>
            </a:r>
          </a:p>
          <a:p>
            <a:endParaRPr lang="en-US" smtClean="0">
              <a:solidFill>
                <a:srgbClr val="FF0000"/>
              </a:solidFill>
            </a:endParaRPr>
          </a:p>
        </p:txBody>
      </p:sp>
      <p:pic>
        <p:nvPicPr>
          <p:cNvPr id="4" name="Picture 3" descr="Mayflower and Speedwell in Dartmouth Harbor.bmp"/>
          <p:cNvPicPr>
            <a:picLocks noChangeAspect="1"/>
          </p:cNvPicPr>
          <p:nvPr/>
        </p:nvPicPr>
        <p:blipFill>
          <a:blip r:embed="rId2"/>
          <a:srcRect/>
          <a:stretch>
            <a:fillRect/>
          </a:stretch>
        </p:blipFill>
        <p:spPr bwMode="auto">
          <a:xfrm>
            <a:off x="838200" y="1371600"/>
            <a:ext cx="7397750" cy="4870450"/>
          </a:xfrm>
          <a:prstGeom prst="rect">
            <a:avLst/>
          </a:prstGeom>
          <a:noFill/>
          <a:ln w="25400">
            <a:solidFill>
              <a:srgbClr val="002060"/>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5" presetClass="exit" presetSubtype="0" fill="hold" nodeType="clickEffect">
                                  <p:stCondLst>
                                    <p:cond delay="0"/>
                                  </p:stCondLst>
                                  <p:childTnLst>
                                    <p:animEffect transition="out" filter="fade">
                                      <p:cBhvr>
                                        <p:cTn id="21" dur="1000" accel="50000">
                                          <p:stCondLst>
                                            <p:cond delay="0"/>
                                          </p:stCondLst>
                                        </p:cTn>
                                        <p:tgtEl>
                                          <p:spTgt spid="4"/>
                                        </p:tgtEl>
                                      </p:cBhvr>
                                    </p:animEffect>
                                    <p:anim calcmode="lin" valueType="num">
                                      <p:cBhvr>
                                        <p:cTn id="22" dur="500" accel="50000">
                                          <p:stCondLst>
                                            <p:cond delay="0"/>
                                          </p:stCondLst>
                                        </p:cTn>
                                        <p:tgtEl>
                                          <p:spTgt spid="4"/>
                                        </p:tgtEl>
                                        <p:attrNameLst>
                                          <p:attrName>ppt_y</p:attrName>
                                        </p:attrNameLst>
                                      </p:cBhvr>
                                      <p:tavLst>
                                        <p:tav tm="0">
                                          <p:val>
                                            <p:strVal val="ppt_y"/>
                                          </p:val>
                                        </p:tav>
                                        <p:tav tm="100000">
                                          <p:val>
                                            <p:strVal val="ppt_y+.1"/>
                                          </p:val>
                                        </p:tav>
                                      </p:tavLst>
                                    </p:anim>
                                    <p:anim calcmode="lin" valueType="num">
                                      <p:cBhvr>
                                        <p:cTn id="23" dur="500" decel="50000">
                                          <p:stCondLst>
                                            <p:cond delay="500"/>
                                          </p:stCondLst>
                                        </p:cTn>
                                        <p:tgtEl>
                                          <p:spTgt spid="4"/>
                                        </p:tgtEl>
                                        <p:attrNameLst>
                                          <p:attrName>ppt_y</p:attrName>
                                        </p:attrNameLst>
                                      </p:cBhvr>
                                      <p:tavLst>
                                        <p:tav tm="0">
                                          <p:val>
                                            <p:strVal val="ppt_y"/>
                                          </p:val>
                                        </p:tav>
                                        <p:tav tm="100000">
                                          <p:val>
                                            <p:strVal val="ppt_y-.1"/>
                                          </p:val>
                                        </p:tav>
                                      </p:tavLst>
                                    </p:anim>
                                    <p:anim calcmode="lin" valueType="num">
                                      <p:cBhvr>
                                        <p:cTn id="24" dur="500" accel="50000">
                                          <p:stCondLst>
                                            <p:cond delay="500"/>
                                          </p:stCondLst>
                                        </p:cTn>
                                        <p:tgtEl>
                                          <p:spTgt spid="4"/>
                                        </p:tgtEl>
                                        <p:attrNameLst>
                                          <p:attrName>ppt_x</p:attrName>
                                        </p:attrNameLst>
                                      </p:cBhvr>
                                      <p:tavLst>
                                        <p:tav tm="0">
                                          <p:val>
                                            <p:strVal val="ppt_x"/>
                                          </p:val>
                                        </p:tav>
                                        <p:tav tm="100000">
                                          <p:val>
                                            <p:strVal val="ppt_x+.4"/>
                                          </p:val>
                                        </p:tav>
                                      </p:tavLst>
                                    </p:anim>
                                    <p:anim calcmode="lin" valueType="num">
                                      <p:cBhvr>
                                        <p:cTn id="25" dur="1000"/>
                                        <p:tgtEl>
                                          <p:spTgt spid="4"/>
                                        </p:tgtEl>
                                        <p:attrNameLst>
                                          <p:attrName>ppt_h</p:attrName>
                                        </p:attrNameLst>
                                      </p:cBhvr>
                                      <p:tavLst>
                                        <p:tav tm="0">
                                          <p:val>
                                            <p:strVal val="ppt_h"/>
                                          </p:val>
                                        </p:tav>
                                        <p:tav tm="100000">
                                          <p:val>
                                            <p:strVal val="ppt_h"/>
                                          </p:val>
                                        </p:tav>
                                      </p:tavLst>
                                    </p:anim>
                                    <p:anim calcmode="lin" valueType="num">
                                      <p:cBhvr>
                                        <p:cTn id="26" dur="500" accel="50000">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27" dur="500" decel="50000">
                                          <p:stCondLst>
                                            <p:cond delay="500"/>
                                          </p:stCondLst>
                                        </p:cTn>
                                        <p:tgtEl>
                                          <p:spTgt spid="4"/>
                                        </p:tgtEl>
                                        <p:attrNameLst>
                                          <p:attrName>ppt_w</p:attrName>
                                        </p:attrNameLst>
                                      </p:cBhvr>
                                      <p:tavLst>
                                        <p:tav tm="0">
                                          <p:val>
                                            <p:strVal val="ppt_w"/>
                                          </p:val>
                                        </p:tav>
                                        <p:tav tm="100000">
                                          <p:val>
                                            <p:strVal val="ppt_w/.05"/>
                                          </p:val>
                                        </p:tav>
                                      </p:tavLst>
                                    </p:anim>
                                    <p:anim calcmode="lin" valueType="num">
                                      <p:cBhvr>
                                        <p:cTn id="28" dur="500" accel="50000">
                                          <p:stCondLst>
                                            <p:cond delay="500"/>
                                          </p:stCondLst>
                                        </p:cTn>
                                        <p:tgtEl>
                                          <p:spTgt spid="4"/>
                                        </p:tgtEl>
                                        <p:attrNameLst>
                                          <p:attrName>style.rotation</p:attrName>
                                        </p:attrNameLst>
                                      </p:cBhvr>
                                      <p:tavLst>
                                        <p:tav tm="0">
                                          <p:val>
                                            <p:fltVal val="0"/>
                                          </p:val>
                                        </p:tav>
                                        <p:tav tm="100000">
                                          <p:val>
                                            <p:fltVal val="-90"/>
                                          </p:val>
                                        </p:tav>
                                      </p:tavLst>
                                    </p:anim>
                                    <p:set>
                                      <p:cBhvr>
                                        <p:cTn id="29" dur="1" fill="hold">
                                          <p:stCondLst>
                                            <p:cond delay="999"/>
                                          </p:stCondLst>
                                        </p:cTn>
                                        <p:tgtEl>
                                          <p:spTgt spid="4"/>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grpId="0" nodeType="clickEffect">
                                  <p:stCondLst>
                                    <p:cond delay="0"/>
                                  </p:stCondLst>
                                  <p:childTnLst>
                                    <p:set>
                                      <p:cBhvr>
                                        <p:cTn id="33" dur="1" fill="hold">
                                          <p:stCondLst>
                                            <p:cond delay="0"/>
                                          </p:stCondLst>
                                        </p:cTn>
                                        <p:tgtEl>
                                          <p:spTgt spid="3">
                                            <p:txEl>
                                              <p:pRg st="2" end="2"/>
                                            </p:txEl>
                                          </p:spTgt>
                                        </p:tgtEl>
                                        <p:attrNameLst>
                                          <p:attrName>style.visibility</p:attrName>
                                        </p:attrNameLst>
                                      </p:cBhvr>
                                      <p:to>
                                        <p:strVal val="visible"/>
                                      </p:to>
                                    </p:set>
                                    <p:animEffect transition="in" filter="blinds(horizontal)">
                                      <p:cBhvr>
                                        <p:cTn id="34" dur="500"/>
                                        <p:tgtEl>
                                          <p:spTgt spid="3">
                                            <p:txEl>
                                              <p:pRg st="2" end="2"/>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ntr" presetSubtype="10" fill="hold" grpId="0"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blinds(horizontal)">
                                      <p:cBhvr>
                                        <p:cTn id="39" dur="5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3" presetClass="entr" presetSubtype="10" fill="hold" grpId="0"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linds(horizont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3" presetClass="entr" presetSubtype="10" fill="hold" grpId="0"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blinds(horizontal)">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blinds(horizontal)">
                                      <p:cBhvr>
                                        <p:cTn id="54" dur="5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3">
                                            <p:txEl>
                                              <p:pRg st="7" end="7"/>
                                            </p:txEl>
                                          </p:spTgt>
                                        </p:tgtEl>
                                        <p:attrNameLst>
                                          <p:attrName>style.visibility</p:attrName>
                                        </p:attrNameLst>
                                      </p:cBhvr>
                                      <p:to>
                                        <p:strVal val="visible"/>
                                      </p:to>
                                    </p:set>
                                    <p:animEffect transition="in" filter="blinds(horizontal)">
                                      <p:cBhvr>
                                        <p:cTn id="5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Later History (America)</a:t>
            </a:r>
            <a:endParaRPr lang="en-US" dirty="0"/>
          </a:p>
        </p:txBody>
      </p:sp>
      <p:sp>
        <p:nvSpPr>
          <p:cNvPr id="25602" name="Content Placeholder 2"/>
          <p:cNvSpPr>
            <a:spLocks noGrp="1"/>
          </p:cNvSpPr>
          <p:nvPr>
            <p:ph idx="1"/>
          </p:nvPr>
        </p:nvSpPr>
        <p:spPr>
          <a:xfrm>
            <a:off x="457200" y="1600200"/>
            <a:ext cx="8229600" cy="3733800"/>
          </a:xfrm>
        </p:spPr>
        <p:txBody>
          <a:bodyPr/>
          <a:lstStyle/>
          <a:p>
            <a:pPr>
              <a:buClr>
                <a:srgbClr val="FF0000"/>
              </a:buClr>
            </a:pPr>
            <a:r>
              <a:rPr lang="en-US" smtClean="0">
                <a:solidFill>
                  <a:srgbClr val="FF0000"/>
                </a:solidFill>
              </a:rPr>
              <a:t>Most immigrants to the NE colonies weren’t Puritan, but most of the leaders were.</a:t>
            </a:r>
          </a:p>
          <a:p>
            <a:pPr>
              <a:buClr>
                <a:srgbClr val="FF0000"/>
              </a:buClr>
              <a:buFont typeface="Wingdings 2" pitchFamily="18" charset="2"/>
              <a:buNone/>
            </a:pPr>
            <a:endParaRPr lang="en-US" smtClean="0">
              <a:solidFill>
                <a:srgbClr val="FF0000"/>
              </a:solidFill>
            </a:endParaRPr>
          </a:p>
          <a:p>
            <a:pPr>
              <a:buClr>
                <a:srgbClr val="FF0000"/>
              </a:buClr>
            </a:pPr>
            <a:r>
              <a:rPr lang="en-US" smtClean="0">
                <a:solidFill>
                  <a:srgbClr val="FF0000"/>
                </a:solidFill>
              </a:rPr>
              <a:t>Puritans settled not only in NE (early 1600’s – primarily Congregational) but also in NY, NJ and PA (late 1600’s and the 1700’s - Presbyterian)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Beliefs</a:t>
            </a:r>
            <a:endParaRPr lang="en-US" dirty="0"/>
          </a:p>
        </p:txBody>
      </p:sp>
      <p:sp>
        <p:nvSpPr>
          <p:cNvPr id="26626" name="Content Placeholder 2"/>
          <p:cNvSpPr>
            <a:spLocks noGrp="1"/>
          </p:cNvSpPr>
          <p:nvPr>
            <p:ph idx="1"/>
          </p:nvPr>
        </p:nvSpPr>
        <p:spPr/>
        <p:txBody>
          <a:bodyPr/>
          <a:lstStyle/>
          <a:p>
            <a:pPr>
              <a:buFont typeface="Wingdings 2" pitchFamily="18" charset="2"/>
              <a:buNone/>
            </a:pPr>
            <a:r>
              <a:rPr lang="en-US" b="1" smtClean="0">
                <a:solidFill>
                  <a:srgbClr val="FF0000"/>
                </a:solidFill>
              </a:rPr>
              <a:t>Overarching: The Bible will tell me what I need to know and what I need to do to live </a:t>
            </a:r>
            <a:endParaRPr lang="en-US" smtClean="0">
              <a:solidFill>
                <a:srgbClr val="FF0000"/>
              </a:solidFill>
            </a:endParaRPr>
          </a:p>
          <a:p>
            <a:pPr>
              <a:buClr>
                <a:srgbClr val="FF0000"/>
              </a:buClr>
            </a:pPr>
            <a:r>
              <a:rPr lang="en-US" smtClean="0">
                <a:solidFill>
                  <a:srgbClr val="FF0000"/>
                </a:solidFill>
              </a:rPr>
              <a:t>God is in charge (of everything)</a:t>
            </a:r>
          </a:p>
          <a:p>
            <a:pPr>
              <a:buClr>
                <a:srgbClr val="FF0000"/>
              </a:buClr>
            </a:pPr>
            <a:r>
              <a:rPr lang="en-US" smtClean="0">
                <a:solidFill>
                  <a:srgbClr val="FF0000"/>
                </a:solidFill>
              </a:rPr>
              <a:t>Man isn’t good; not by a long shot</a:t>
            </a:r>
          </a:p>
          <a:p>
            <a:pPr>
              <a:buClr>
                <a:srgbClr val="FF0000"/>
              </a:buClr>
            </a:pPr>
            <a:r>
              <a:rPr lang="en-US" smtClean="0">
                <a:solidFill>
                  <a:srgbClr val="FF0000"/>
                </a:solidFill>
              </a:rPr>
              <a:t>If man is to have a good relationship with God, God has to do it </a:t>
            </a:r>
          </a:p>
          <a:p>
            <a:pPr>
              <a:buClr>
                <a:srgbClr val="FF0000"/>
              </a:buClr>
            </a:pPr>
            <a:r>
              <a:rPr lang="en-US" smtClean="0">
                <a:solidFill>
                  <a:srgbClr val="FF0000"/>
                </a:solidFill>
              </a:rPr>
              <a:t>Each person is responsible for his own relationship with God; for his own spiritual condition</a:t>
            </a:r>
          </a:p>
          <a:p>
            <a:endParaRPr 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066800"/>
          </a:xfrm>
        </p:spPr>
        <p:txBody>
          <a:bodyPr>
            <a:noAutofit/>
          </a:bodyPr>
          <a:lstStyle/>
          <a:p>
            <a:pPr fontAlgn="auto">
              <a:spcAft>
                <a:spcPts val="0"/>
              </a:spcAft>
              <a:defRPr/>
            </a:pPr>
            <a:r>
              <a:rPr lang="en-US" sz="3600" dirty="0" smtClean="0"/>
              <a:t>and…</a:t>
            </a:r>
            <a:br>
              <a:rPr lang="en-US" sz="3600" dirty="0" smtClean="0"/>
            </a:br>
            <a:r>
              <a:rPr lang="en-US" sz="3600" dirty="0" smtClean="0"/>
              <a:t>“Our way or the highway”</a:t>
            </a:r>
            <a:endParaRPr lang="en-US" sz="3600" dirty="0"/>
          </a:p>
        </p:txBody>
      </p:sp>
      <p:sp>
        <p:nvSpPr>
          <p:cNvPr id="27650" name="Content Placeholder 2"/>
          <p:cNvSpPr>
            <a:spLocks noGrp="1"/>
          </p:cNvSpPr>
          <p:nvPr>
            <p:ph idx="1"/>
          </p:nvPr>
        </p:nvSpPr>
        <p:spPr>
          <a:xfrm>
            <a:off x="0" y="1371600"/>
            <a:ext cx="8915400" cy="5486400"/>
          </a:xfrm>
        </p:spPr>
        <p:txBody>
          <a:bodyPr/>
          <a:lstStyle/>
          <a:p>
            <a:pPr>
              <a:buClr>
                <a:srgbClr val="FF0000"/>
              </a:buClr>
            </a:pPr>
            <a:r>
              <a:rPr lang="en-US" sz="1800" b="1" smtClean="0">
                <a:solidFill>
                  <a:srgbClr val="FF0000"/>
                </a:solidFill>
              </a:rPr>
              <a:t>Women:  relative social equality (with the exception of church leadership)</a:t>
            </a:r>
          </a:p>
          <a:p>
            <a:pPr>
              <a:buClr>
                <a:srgbClr val="FF0000"/>
              </a:buClr>
            </a:pPr>
            <a:r>
              <a:rPr lang="en-US" sz="1800" b="1" smtClean="0">
                <a:solidFill>
                  <a:srgbClr val="FF0000"/>
                </a:solidFill>
              </a:rPr>
              <a:t>Children: born sinful, and raising them meant breaking their will until they were able to sublimate their own desires to those of the family and community</a:t>
            </a:r>
          </a:p>
          <a:p>
            <a:pPr>
              <a:buClr>
                <a:srgbClr val="FF0000"/>
              </a:buClr>
            </a:pPr>
            <a:r>
              <a:rPr lang="en-US" sz="1800" b="1" smtClean="0">
                <a:solidFill>
                  <a:srgbClr val="FF0000"/>
                </a:solidFill>
              </a:rPr>
              <a:t>Elders (men): viewed as cherished saints, entitled by their wisdom to govern </a:t>
            </a:r>
          </a:p>
          <a:p>
            <a:pPr>
              <a:buClr>
                <a:srgbClr val="FF0000"/>
              </a:buClr>
            </a:pPr>
            <a:r>
              <a:rPr lang="en-US" sz="1800" b="1" smtClean="0">
                <a:solidFill>
                  <a:srgbClr val="FF0000"/>
                </a:solidFill>
              </a:rPr>
              <a:t>Education:</a:t>
            </a:r>
          </a:p>
          <a:p>
            <a:pPr>
              <a:buClr>
                <a:srgbClr val="FF0000"/>
              </a:buClr>
              <a:buFont typeface="Wingdings 2" pitchFamily="18" charset="2"/>
              <a:buNone/>
            </a:pPr>
            <a:r>
              <a:rPr lang="en-US" sz="1800" b="1" smtClean="0">
                <a:solidFill>
                  <a:srgbClr val="FF0000"/>
                </a:solidFill>
              </a:rPr>
              <a:t> 	Banned: drama, religious music and erotic poetry. </a:t>
            </a:r>
            <a:br>
              <a:rPr lang="en-US" sz="1800" b="1" smtClean="0">
                <a:solidFill>
                  <a:srgbClr val="FF0000"/>
                </a:solidFill>
              </a:rPr>
            </a:br>
            <a:r>
              <a:rPr lang="en-US" sz="1800" b="1" smtClean="0">
                <a:solidFill>
                  <a:srgbClr val="FF0000"/>
                </a:solidFill>
              </a:rPr>
              <a:t>Encouraged: Bible, Greek classics, poetry and Latin verse. They were encouraged to create their own poetry, always religious in content. </a:t>
            </a:r>
          </a:p>
          <a:p>
            <a:pPr>
              <a:buClr>
                <a:srgbClr val="FF0000"/>
              </a:buClr>
              <a:buFont typeface="Wingdings 2" pitchFamily="18" charset="2"/>
              <a:buNone/>
            </a:pPr>
            <a:r>
              <a:rPr lang="en-US" sz="1800" b="1" smtClean="0">
                <a:solidFill>
                  <a:srgbClr val="FF0000"/>
                </a:solidFill>
              </a:rPr>
              <a:t>	Free schooling was offered for all children. Reading was emphasized.  "Ciphering" (math) and writing were emphasized less</a:t>
            </a:r>
          </a:p>
          <a:p>
            <a:pPr>
              <a:buClr>
                <a:srgbClr val="FF0000"/>
              </a:buClr>
            </a:pPr>
            <a:r>
              <a:rPr lang="en-US" sz="1800" b="1" smtClean="0">
                <a:solidFill>
                  <a:srgbClr val="FF0000"/>
                </a:solidFill>
              </a:rPr>
              <a:t>Rights: Individuals could only have privileges. Rights belonged to institutions and governments -- and chief among them was the right of the institution to do what it must to maintain civil order and see to it that people met their responsibilities. </a:t>
            </a:r>
          </a:p>
          <a:p>
            <a:pPr>
              <a:buClr>
                <a:srgbClr val="FF0000"/>
              </a:buClr>
            </a:pPr>
            <a:r>
              <a:rPr lang="en-US" sz="1800" b="1" smtClean="0">
                <a:solidFill>
                  <a:srgbClr val="FF0000"/>
                </a:solidFill>
              </a:rPr>
              <a:t>Bible: The Puritans believed that the Bible was God's true law, and that it provided a plan for living.</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Notable dissidents:</a:t>
            </a:r>
            <a:endParaRPr lang="en-US" dirty="0"/>
          </a:p>
        </p:txBody>
      </p:sp>
      <p:sp>
        <p:nvSpPr>
          <p:cNvPr id="28674" name="Content Placeholder 2"/>
          <p:cNvSpPr>
            <a:spLocks noGrp="1"/>
          </p:cNvSpPr>
          <p:nvPr>
            <p:ph idx="1"/>
          </p:nvPr>
        </p:nvSpPr>
        <p:spPr>
          <a:xfrm>
            <a:off x="304800" y="1371600"/>
            <a:ext cx="8382000" cy="4937125"/>
          </a:xfrm>
        </p:spPr>
        <p:txBody>
          <a:bodyPr/>
          <a:lstStyle/>
          <a:p>
            <a:pPr>
              <a:buClr>
                <a:srgbClr val="FF0000"/>
              </a:buClr>
            </a:pPr>
            <a:r>
              <a:rPr lang="en-US" smtClean="0">
                <a:solidFill>
                  <a:srgbClr val="FF0000"/>
                </a:solidFill>
              </a:rPr>
              <a:t>Roger Williams: </a:t>
            </a:r>
            <a:br>
              <a:rPr lang="en-US" smtClean="0">
                <a:solidFill>
                  <a:srgbClr val="FF0000"/>
                </a:solidFill>
              </a:rPr>
            </a:br>
            <a:r>
              <a:rPr lang="en-US" smtClean="0">
                <a:solidFill>
                  <a:srgbClr val="FF0000"/>
                </a:solidFill>
              </a:rPr>
              <a:t>Williams was convinced that the </a:t>
            </a:r>
            <a:br>
              <a:rPr lang="en-US" smtClean="0">
                <a:solidFill>
                  <a:srgbClr val="FF0000"/>
                </a:solidFill>
              </a:rPr>
            </a:br>
            <a:r>
              <a:rPr lang="en-US" smtClean="0">
                <a:solidFill>
                  <a:srgbClr val="FF0000"/>
                </a:solidFill>
              </a:rPr>
              <a:t>control of civil law and the church should be separated – the government should not be passing or enforcing laws that deal with religion.  He was, at least for a time, a Baptist.  Ultimately he was exiled from Massachusetts and eventually founded Rhode Island where the concept of “Freedom of Religion” was born.</a:t>
            </a:r>
          </a:p>
          <a:p>
            <a:pPr>
              <a:buClr>
                <a:srgbClr val="FF0000"/>
              </a:buClr>
            </a:pPr>
            <a:r>
              <a:rPr lang="en-US" smtClean="0">
                <a:solidFill>
                  <a:srgbClr val="FF0000"/>
                </a:solidFill>
              </a:rPr>
              <a:t>Anne Hutchinson </a:t>
            </a:r>
          </a:p>
          <a:p>
            <a:pPr>
              <a:buClr>
                <a:srgbClr val="FF0000"/>
              </a:buClr>
            </a:pPr>
            <a:endParaRPr lang="en-US" smtClean="0"/>
          </a:p>
        </p:txBody>
      </p:sp>
      <p:pic>
        <p:nvPicPr>
          <p:cNvPr id="28675" name="Picture 3" descr="Roger Williams.bmp"/>
          <p:cNvPicPr>
            <a:picLocks noChangeAspect="1"/>
          </p:cNvPicPr>
          <p:nvPr/>
        </p:nvPicPr>
        <p:blipFill>
          <a:blip r:embed="rId2"/>
          <a:srcRect/>
          <a:stretch>
            <a:fillRect/>
          </a:stretch>
        </p:blipFill>
        <p:spPr bwMode="auto">
          <a:xfrm>
            <a:off x="7467600" y="457200"/>
            <a:ext cx="1247775" cy="1625600"/>
          </a:xfrm>
          <a:prstGeom prst="rect">
            <a:avLst/>
          </a:prstGeom>
          <a:noFill/>
          <a:ln w="25400">
            <a:solidFill>
              <a:srgbClr val="002060"/>
            </a:solidFill>
            <a:miter lim="800000"/>
            <a:headEnd/>
            <a:tailEnd/>
          </a:ln>
        </p:spPr>
      </p:pic>
      <p:pic>
        <p:nvPicPr>
          <p:cNvPr id="28676" name="Picture 4" descr="Anne Hutchinsin.bmp"/>
          <p:cNvPicPr>
            <a:picLocks noChangeAspect="1"/>
          </p:cNvPicPr>
          <p:nvPr/>
        </p:nvPicPr>
        <p:blipFill>
          <a:blip r:embed="rId3"/>
          <a:srcRect/>
          <a:stretch>
            <a:fillRect/>
          </a:stretch>
        </p:blipFill>
        <p:spPr bwMode="auto">
          <a:xfrm>
            <a:off x="6172200" y="5334000"/>
            <a:ext cx="762000" cy="1190625"/>
          </a:xfrm>
          <a:prstGeom prst="rect">
            <a:avLst/>
          </a:prstGeom>
          <a:noFill/>
          <a:ln w="25400">
            <a:solidFill>
              <a:srgbClr val="002060"/>
            </a:solid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pPr fontAlgn="auto">
              <a:spcAft>
                <a:spcPts val="0"/>
              </a:spcAft>
              <a:defRPr/>
            </a:pPr>
            <a:r>
              <a:rPr lang="en-US" dirty="0" smtClean="0"/>
              <a:t>Daily Life</a:t>
            </a:r>
            <a:endParaRPr lang="en-US" dirty="0"/>
          </a:p>
        </p:txBody>
      </p:sp>
      <p:sp>
        <p:nvSpPr>
          <p:cNvPr id="3" name="Content Placeholder 2"/>
          <p:cNvSpPr>
            <a:spLocks noGrp="1"/>
          </p:cNvSpPr>
          <p:nvPr>
            <p:ph idx="1"/>
          </p:nvPr>
        </p:nvSpPr>
        <p:spPr>
          <a:xfrm>
            <a:off x="304800" y="1371600"/>
            <a:ext cx="8458200" cy="4937125"/>
          </a:xfrm>
        </p:spPr>
        <p:txBody>
          <a:bodyPr>
            <a:normAutofit fontScale="92500"/>
          </a:bodyPr>
          <a:lstStyle/>
          <a:p>
            <a:pPr marL="548640" indent="-411480" fontAlgn="auto">
              <a:spcAft>
                <a:spcPts val="0"/>
              </a:spcAft>
              <a:buClr>
                <a:srgbClr val="FF0000"/>
              </a:buClr>
              <a:buFont typeface="Wingdings 2"/>
              <a:buChar char=""/>
              <a:defRPr/>
            </a:pPr>
            <a:r>
              <a:rPr lang="en-US" dirty="0" smtClean="0">
                <a:solidFill>
                  <a:srgbClr val="FF0000"/>
                </a:solidFill>
              </a:rPr>
              <a:t>Children would be expected to help their parents as soon as they were old enough. They might learn to read and write at home, or they might attend a ‘dame school’ which taught simple reading, writing and arithmetic. Older boys might go to a grammar school, but many children would leave school early to go to work, either to work in the family farm or business, or to be apprenticed to a trade. Girls often worked as servants until they married, or they might be apprenticed for a trade: dressmaking, millinery, and some other trades like printing. </a:t>
            </a:r>
            <a:r>
              <a:rPr lang="en-US" dirty="0" smtClean="0"/>
              <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Daily Life, cont.</a:t>
            </a:r>
            <a:endParaRPr lang="en-US" dirty="0"/>
          </a:p>
        </p:txBody>
      </p:sp>
      <p:sp>
        <p:nvSpPr>
          <p:cNvPr id="30722" name="Content Placeholder 2"/>
          <p:cNvSpPr>
            <a:spLocks noGrp="1"/>
          </p:cNvSpPr>
          <p:nvPr>
            <p:ph idx="1"/>
          </p:nvPr>
        </p:nvSpPr>
        <p:spPr>
          <a:xfrm>
            <a:off x="457200" y="1600200"/>
            <a:ext cx="8229600" cy="3962400"/>
          </a:xfrm>
        </p:spPr>
        <p:txBody>
          <a:bodyPr/>
          <a:lstStyle/>
          <a:p>
            <a:pPr>
              <a:buClr>
                <a:srgbClr val="FF0000"/>
              </a:buClr>
            </a:pPr>
            <a:r>
              <a:rPr lang="en-US" smtClean="0">
                <a:solidFill>
                  <a:srgbClr val="FF0000"/>
                </a:solidFill>
              </a:rPr>
              <a:t>The most prestigious occupation for men was minister or doctor</a:t>
            </a:r>
          </a:p>
          <a:p>
            <a:pPr>
              <a:buClr>
                <a:srgbClr val="FF0000"/>
              </a:buClr>
              <a:buFont typeface="Wingdings 2" pitchFamily="18" charset="2"/>
              <a:buNone/>
            </a:pPr>
            <a:endParaRPr lang="en-US" smtClean="0">
              <a:solidFill>
                <a:srgbClr val="FF0000"/>
              </a:solidFill>
            </a:endParaRPr>
          </a:p>
          <a:p>
            <a:pPr>
              <a:buClr>
                <a:srgbClr val="FF0000"/>
              </a:buClr>
            </a:pPr>
            <a:r>
              <a:rPr lang="en-US" smtClean="0">
                <a:solidFill>
                  <a:srgbClr val="FF0000"/>
                </a:solidFill>
              </a:rPr>
              <a:t>The most prestigious “occupation” for girls was housewife or midwife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Values</a:t>
            </a:r>
            <a:endParaRPr lang="en-US" dirty="0"/>
          </a:p>
        </p:txBody>
      </p:sp>
      <p:sp>
        <p:nvSpPr>
          <p:cNvPr id="31746" name="Content Placeholder 2"/>
          <p:cNvSpPr>
            <a:spLocks noGrp="1"/>
          </p:cNvSpPr>
          <p:nvPr>
            <p:ph idx="1"/>
          </p:nvPr>
        </p:nvSpPr>
        <p:spPr/>
        <p:txBody>
          <a:bodyPr/>
          <a:lstStyle/>
          <a:p>
            <a:pPr>
              <a:buClr>
                <a:srgbClr val="FF0000"/>
              </a:buClr>
            </a:pPr>
            <a:r>
              <a:rPr lang="en-US" smtClean="0">
                <a:solidFill>
                  <a:srgbClr val="FF0000"/>
                </a:solidFill>
              </a:rPr>
              <a:t>Desire to establish God’s Kingdom on Earth</a:t>
            </a:r>
          </a:p>
          <a:p>
            <a:pPr>
              <a:buClr>
                <a:srgbClr val="FF0000"/>
              </a:buClr>
              <a:buFont typeface="Wingdings 2" pitchFamily="18" charset="2"/>
              <a:buNone/>
            </a:pPr>
            <a:endParaRPr lang="en-US" smtClean="0">
              <a:solidFill>
                <a:srgbClr val="FF0000"/>
              </a:solidFill>
            </a:endParaRPr>
          </a:p>
          <a:p>
            <a:pPr>
              <a:buClr>
                <a:srgbClr val="FF0000"/>
              </a:buClr>
            </a:pPr>
            <a:r>
              <a:rPr lang="en-US" smtClean="0">
                <a:solidFill>
                  <a:srgbClr val="FF0000"/>
                </a:solidFill>
              </a:rPr>
              <a:t>Willingness to get their hands dirty</a:t>
            </a:r>
          </a:p>
          <a:p>
            <a:pPr>
              <a:buClr>
                <a:srgbClr val="FF0000"/>
              </a:buClr>
              <a:buFont typeface="Wingdings 2" pitchFamily="18" charset="2"/>
              <a:buNone/>
            </a:pPr>
            <a:endParaRPr lang="en-US" smtClean="0">
              <a:solidFill>
                <a:srgbClr val="FF0000"/>
              </a:solidFill>
            </a:endParaRPr>
          </a:p>
          <a:p>
            <a:pPr>
              <a:buClr>
                <a:srgbClr val="FF0000"/>
              </a:buClr>
            </a:pPr>
            <a:r>
              <a:rPr lang="en-US" smtClean="0">
                <a:solidFill>
                  <a:srgbClr val="FF0000"/>
                </a:solidFill>
              </a:rPr>
              <a:t> “We” not “me” perspective</a:t>
            </a:r>
          </a:p>
          <a:p>
            <a:pPr>
              <a:buClr>
                <a:srgbClr val="FF0000"/>
              </a:buClr>
              <a:buFont typeface="Wingdings 2" pitchFamily="18" charset="2"/>
              <a:buNone/>
            </a:pPr>
            <a:endParaRPr lang="en-US" smtClean="0">
              <a:solidFill>
                <a:srgbClr val="FF0000"/>
              </a:solidFill>
            </a:endParaRPr>
          </a:p>
          <a:p>
            <a:pPr>
              <a:buClr>
                <a:srgbClr val="FF0000"/>
              </a:buClr>
            </a:pPr>
            <a:r>
              <a:rPr lang="en-US" smtClean="0">
                <a:solidFill>
                  <a:srgbClr val="FF0000"/>
                </a:solidFill>
              </a:rPr>
              <a:t>“We can do it” attitude</a:t>
            </a:r>
          </a:p>
          <a:p>
            <a:endParaRPr lang="en-US" smtClean="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Some Quotes: </a:t>
            </a:r>
            <a:endParaRPr lang="en-US" dirty="0"/>
          </a:p>
        </p:txBody>
      </p:sp>
      <p:sp>
        <p:nvSpPr>
          <p:cNvPr id="14338" name="Content Placeholder 2"/>
          <p:cNvSpPr>
            <a:spLocks noGrp="1"/>
          </p:cNvSpPr>
          <p:nvPr>
            <p:ph idx="1"/>
          </p:nvPr>
        </p:nvSpPr>
        <p:spPr>
          <a:xfrm>
            <a:off x="0" y="1600200"/>
            <a:ext cx="8686800" cy="4708525"/>
          </a:xfrm>
        </p:spPr>
        <p:txBody>
          <a:bodyPr/>
          <a:lstStyle/>
          <a:p>
            <a:pPr>
              <a:buFont typeface="Wingdings 2" pitchFamily="18" charset="2"/>
              <a:buNone/>
            </a:pPr>
            <a:r>
              <a:rPr lang="en-US" smtClean="0">
                <a:solidFill>
                  <a:srgbClr val="FF0000"/>
                </a:solidFill>
              </a:rPr>
              <a:t>	</a:t>
            </a:r>
            <a:r>
              <a:rPr lang="en-US" b="1" smtClean="0">
                <a:solidFill>
                  <a:srgbClr val="FF0000"/>
                </a:solidFill>
              </a:rPr>
              <a:t>Bound together, they [the Puritans] established a community that maintained a healthy economy, established a school system, and focused an efficient eye on political concerns. The moral character of England and America were shaped in part by the words and actions of this strong group of Christian believers called the Puritans.</a:t>
            </a:r>
            <a:br>
              <a:rPr lang="en-US" b="1" smtClean="0">
                <a:solidFill>
                  <a:srgbClr val="FF0000"/>
                </a:solidFill>
              </a:rPr>
            </a:br>
            <a:r>
              <a:rPr lang="en-US" smtClean="0"/>
              <a:t/>
            </a:r>
            <a:br>
              <a:rPr lang="en-US" smtClean="0"/>
            </a:br>
            <a:r>
              <a:rPr lang="en-US" sz="2000" smtClean="0">
                <a:solidFill>
                  <a:srgbClr val="FF0000"/>
                </a:solidFill>
              </a:rPr>
              <a:t>[Puritans: </a:t>
            </a:r>
            <a:r>
              <a:rPr lang="en-US" sz="2000" u="sng" smtClean="0">
                <a:solidFill>
                  <a:srgbClr val="FF0000"/>
                </a:solidFill>
                <a:hlinkClick r:id="rId2"/>
              </a:rPr>
              <a:t>http://www.nd.edu/~rbarger/www7/puritans.html</a:t>
            </a:r>
            <a:r>
              <a:rPr lang="en-US" sz="2000" smtClean="0">
                <a:solidFill>
                  <a:srgbClr val="FF0000"/>
                </a:solidFill>
              </a:rPr>
              <a:t>]</a:t>
            </a:r>
          </a:p>
          <a:p>
            <a:endParaRPr 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Content Placeholder 3" descr="Progress of America.bmp"/>
          <p:cNvPicPr>
            <a:picLocks noGrp="1" noChangeAspect="1"/>
          </p:cNvPicPr>
          <p:nvPr>
            <p:ph idx="1"/>
          </p:nvPr>
        </p:nvPicPr>
        <p:blipFill>
          <a:blip r:embed="rId2"/>
          <a:srcRect/>
          <a:stretch>
            <a:fillRect/>
          </a:stretch>
        </p:blipFill>
        <p:spPr>
          <a:xfrm>
            <a:off x="609600" y="922338"/>
            <a:ext cx="7848600" cy="5353050"/>
          </a:xfrm>
          <a:ln w="25400">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838200"/>
            <a:ext cx="8686800" cy="5470525"/>
          </a:xfrm>
        </p:spPr>
        <p:txBody>
          <a:bodyPr>
            <a:normAutofit fontScale="92500"/>
          </a:bodyPr>
          <a:lstStyle/>
          <a:p>
            <a:pPr marL="548640" indent="-411480" fontAlgn="auto">
              <a:spcAft>
                <a:spcPts val="0"/>
              </a:spcAft>
              <a:buClr>
                <a:schemeClr val="tx1">
                  <a:shade val="95000"/>
                </a:schemeClr>
              </a:buClr>
              <a:buFont typeface="Wingdings 2"/>
              <a:buNone/>
              <a:defRPr/>
            </a:pPr>
            <a:r>
              <a:rPr lang="en-US" dirty="0" smtClean="0"/>
              <a:t>	</a:t>
            </a:r>
            <a:r>
              <a:rPr lang="en-US" b="1" dirty="0" smtClean="0">
                <a:solidFill>
                  <a:srgbClr val="FF0000"/>
                </a:solidFill>
              </a:rPr>
              <a:t>The Puritans either participated in or led the charges that transformed the political climate of England and North America (and thereby the world). They wrote poetry, fiction, and theology prolifically and still claim two of the most widely read English texts ever written–</a:t>
            </a:r>
            <a:r>
              <a:rPr lang="en-US" b="1" i="1" dirty="0" smtClean="0">
                <a:solidFill>
                  <a:srgbClr val="FF0000"/>
                </a:solidFill>
              </a:rPr>
              <a:t>Paradise Lost </a:t>
            </a:r>
            <a:r>
              <a:rPr lang="en-US" b="1" dirty="0" smtClean="0">
                <a:solidFill>
                  <a:srgbClr val="FF0000"/>
                </a:solidFill>
              </a:rPr>
              <a:t>and </a:t>
            </a:r>
            <a:r>
              <a:rPr lang="en-US" b="1" i="1" dirty="0" smtClean="0">
                <a:solidFill>
                  <a:srgbClr val="FF0000"/>
                </a:solidFill>
              </a:rPr>
              <a:t>Pilgrim’s Progress. </a:t>
            </a:r>
            <a:r>
              <a:rPr lang="en-US" b="1" dirty="0" smtClean="0">
                <a:solidFill>
                  <a:srgbClr val="FF0000"/>
                </a:solidFill>
              </a:rPr>
              <a:t>In the early 1700′s Jonathan Edwards stood at the helm of the first great awakening, during which enormous spiritual transformation swept across America (and even England, with fiery speakers like George Whitfield).</a:t>
            </a:r>
          </a:p>
          <a:p>
            <a:pPr marL="548640" indent="-411480" fontAlgn="auto">
              <a:spcAft>
                <a:spcPts val="0"/>
              </a:spcAft>
              <a:buClr>
                <a:schemeClr val="tx1">
                  <a:shade val="95000"/>
                </a:schemeClr>
              </a:buClr>
              <a:buFont typeface="Wingdings 2"/>
              <a:buNone/>
              <a:defRPr/>
            </a:pPr>
            <a:r>
              <a:rPr lang="en-US" dirty="0" smtClean="0"/>
              <a:t/>
            </a:r>
            <a:br>
              <a:rPr lang="en-US" dirty="0" smtClean="0"/>
            </a:br>
            <a:r>
              <a:rPr lang="en-US" sz="1900" dirty="0" smtClean="0">
                <a:solidFill>
                  <a:srgbClr val="FF0000"/>
                </a:solidFill>
              </a:rPr>
              <a:t>[</a:t>
            </a:r>
            <a:r>
              <a:rPr lang="en-US" sz="1900" u="sng" dirty="0" smtClean="0">
                <a:solidFill>
                  <a:srgbClr val="FF0000"/>
                </a:solidFill>
                <a:hlinkClick r:id="rId2"/>
              </a:rPr>
              <a:t>http://veritasmizzou.wordpress.com/2010/03/24/whypuritansinsultus/</a:t>
            </a:r>
            <a:r>
              <a:rPr lang="en-US" sz="1900" dirty="0" smtClean="0">
                <a:solidFill>
                  <a:srgbClr val="FF0000"/>
                </a:solidFill>
              </a:rPr>
              <a:t>]</a:t>
            </a:r>
          </a:p>
          <a:p>
            <a:pPr marL="548640" indent="-411480" fontAlgn="auto">
              <a:spcAft>
                <a:spcPts val="0"/>
              </a:spcAft>
              <a:buClr>
                <a:schemeClr val="tx1">
                  <a:shade val="95000"/>
                </a:schemeClr>
              </a:buClr>
              <a:buFont typeface="Wingdings 2"/>
              <a:buNone/>
              <a:defRPr/>
            </a:pPr>
            <a:endParaRPr lang="en-US" dirty="0"/>
          </a:p>
        </p:txBody>
      </p:sp>
      <p:pic>
        <p:nvPicPr>
          <p:cNvPr id="4" name="Picture 3" descr="Jonathan Edwards.bmp"/>
          <p:cNvPicPr>
            <a:picLocks noChangeAspect="1"/>
          </p:cNvPicPr>
          <p:nvPr/>
        </p:nvPicPr>
        <p:blipFill>
          <a:blip r:embed="rId3"/>
          <a:srcRect/>
          <a:stretch>
            <a:fillRect/>
          </a:stretch>
        </p:blipFill>
        <p:spPr bwMode="auto">
          <a:xfrm>
            <a:off x="2057400" y="533400"/>
            <a:ext cx="4454525" cy="5783263"/>
          </a:xfrm>
          <a:prstGeom prst="rect">
            <a:avLst/>
          </a:prstGeom>
          <a:noFill/>
          <a:ln w="25400">
            <a:solidFill>
              <a:schemeClr val="accent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nodeType="clickEffect">
                                  <p:stCondLst>
                                    <p:cond delay="0"/>
                                  </p:stCondLst>
                                  <p:childTnLst>
                                    <p:animEffect transition="out" filter="blinds(horizontal)">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85800"/>
            <a:ext cx="8686800" cy="5622925"/>
          </a:xfrm>
        </p:spPr>
        <p:txBody>
          <a:bodyPr lIns="0" rIns="0" bIns="91440">
            <a:normAutofit fontScale="92500"/>
          </a:bodyPr>
          <a:lstStyle/>
          <a:p>
            <a:pPr marL="548640" indent="-411480" fontAlgn="auto">
              <a:spcAft>
                <a:spcPts val="0"/>
              </a:spcAft>
              <a:buClr>
                <a:schemeClr val="tx1">
                  <a:shade val="95000"/>
                </a:schemeClr>
              </a:buClr>
              <a:buFont typeface="Wingdings 2"/>
              <a:buNone/>
              <a:defRPr/>
            </a:pPr>
            <a:r>
              <a:rPr lang="en-US" dirty="0" smtClean="0">
                <a:solidFill>
                  <a:srgbClr val="FF0000"/>
                </a:solidFill>
              </a:rPr>
              <a:t>	</a:t>
            </a:r>
            <a:r>
              <a:rPr lang="en-US" b="1" dirty="0" smtClean="0">
                <a:solidFill>
                  <a:srgbClr val="FF0000"/>
                </a:solidFill>
              </a:rPr>
              <a:t>The Puritans succeeded in bursting the bonds of mere religiosity in their efforts to serve God. Puritanism was one of the moving forces in the rise of the English Parliament in the early seventeenth century. For good and for ill, it provided a foundation for the first great political revolution in modern times. It gave immigrants to Massachusetts a social vision whose comprehensively Christian character has never been matched in America. And, for such a putatively uncreative movement, it liberated vast energies in literature as well. </a:t>
            </a:r>
            <a:br>
              <a:rPr lang="en-US" b="1" dirty="0" smtClean="0">
                <a:solidFill>
                  <a:srgbClr val="FF0000"/>
                </a:solidFill>
              </a:rPr>
            </a:br>
            <a:r>
              <a:rPr lang="en-US" dirty="0" smtClean="0">
                <a:solidFill>
                  <a:srgbClr val="FF0000"/>
                </a:solidFill>
              </a:rPr>
              <a:t/>
            </a:r>
            <a:br>
              <a:rPr lang="en-US" dirty="0" smtClean="0">
                <a:solidFill>
                  <a:srgbClr val="FF0000"/>
                </a:solidFill>
              </a:rPr>
            </a:br>
            <a:r>
              <a:rPr lang="en-US" sz="2100" dirty="0" smtClean="0">
                <a:solidFill>
                  <a:srgbClr val="FF0000"/>
                </a:solidFill>
              </a:rPr>
              <a:t>[Puritanism, Puritans: </a:t>
            </a:r>
            <a:r>
              <a:rPr lang="en-US" sz="2100" u="sng" dirty="0" smtClean="0">
                <a:solidFill>
                  <a:srgbClr val="FF0000"/>
                </a:solidFill>
                <a:hlinkClick r:id="rId2"/>
              </a:rPr>
              <a:t>http://mb-soft.com/believe/txc/puritani.htm</a:t>
            </a:r>
            <a:r>
              <a:rPr lang="en-US" sz="2100" dirty="0" smtClean="0">
                <a:solidFill>
                  <a:srgbClr val="FF0000"/>
                </a:solidFill>
              </a:rPr>
              <a:t>]</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artoon.bmp"/>
          <p:cNvPicPr>
            <a:picLocks noGrp="1" noChangeAspect="1"/>
          </p:cNvPicPr>
          <p:nvPr>
            <p:ph idx="1"/>
          </p:nvPr>
        </p:nvPicPr>
        <p:blipFill>
          <a:blip r:embed="rId2"/>
          <a:stretch>
            <a:fillRect/>
          </a:stretch>
        </p:blipFill>
        <p:spPr>
          <a:xfrm>
            <a:off x="381000" y="914400"/>
            <a:ext cx="2895600" cy="2886075"/>
          </a:xfrm>
          <a:ln w="38100">
            <a:solidFill>
              <a:schemeClr val="bg2">
                <a:lumMod val="75000"/>
              </a:schemeClr>
            </a:solidFill>
          </a:ln>
        </p:spPr>
      </p:pic>
      <p:pic>
        <p:nvPicPr>
          <p:cNvPr id="5" name="Picture 4" descr="Upon Arrival.bmp"/>
          <p:cNvPicPr>
            <a:picLocks noChangeAspect="1"/>
          </p:cNvPicPr>
          <p:nvPr/>
        </p:nvPicPr>
        <p:blipFill>
          <a:blip r:embed="rId3"/>
          <a:stretch>
            <a:fillRect/>
          </a:stretch>
        </p:blipFill>
        <p:spPr>
          <a:xfrm>
            <a:off x="4038600" y="2819400"/>
            <a:ext cx="4592638" cy="3505200"/>
          </a:xfrm>
          <a:prstGeom prst="rect">
            <a:avLst/>
          </a:prstGeom>
          <a:ln w="38100">
            <a:solidFill>
              <a:schemeClr val="bg2">
                <a:lumMod val="75000"/>
              </a:schemeClr>
            </a:solidFill>
          </a:ln>
        </p:spPr>
      </p:pic>
      <p:sp>
        <p:nvSpPr>
          <p:cNvPr id="6" name="Left Arrow 5"/>
          <p:cNvSpPr/>
          <p:nvPr/>
        </p:nvSpPr>
        <p:spPr>
          <a:xfrm>
            <a:off x="3352800" y="1600200"/>
            <a:ext cx="1905000" cy="914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ight Arrow 6"/>
          <p:cNvSpPr/>
          <p:nvPr/>
        </p:nvSpPr>
        <p:spPr>
          <a:xfrm>
            <a:off x="1981200" y="4267200"/>
            <a:ext cx="1905000" cy="1066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7413" name="TextBox 7"/>
          <p:cNvSpPr txBox="1">
            <a:spLocks noChangeArrowheads="1"/>
          </p:cNvSpPr>
          <p:nvPr/>
        </p:nvSpPr>
        <p:spPr bwMode="auto">
          <a:xfrm>
            <a:off x="5410200" y="1371600"/>
            <a:ext cx="1219200" cy="1200150"/>
          </a:xfrm>
          <a:prstGeom prst="rect">
            <a:avLst/>
          </a:prstGeom>
          <a:noFill/>
          <a:ln w="9525">
            <a:noFill/>
            <a:miter lim="800000"/>
            <a:headEnd/>
            <a:tailEnd/>
          </a:ln>
        </p:spPr>
        <p:txBody>
          <a:bodyPr>
            <a:spAutoFit/>
          </a:bodyPr>
          <a:lstStyle/>
          <a:p>
            <a:pPr algn="ctr"/>
            <a:r>
              <a:rPr lang="en-US" sz="3600" b="1">
                <a:solidFill>
                  <a:srgbClr val="FF0000"/>
                </a:solidFill>
                <a:latin typeface="Book Antiqua" pitchFamily="18" charset="0"/>
              </a:rPr>
              <a:t>Not This</a:t>
            </a:r>
          </a:p>
        </p:txBody>
      </p:sp>
      <p:sp>
        <p:nvSpPr>
          <p:cNvPr id="17414" name="TextBox 8"/>
          <p:cNvSpPr txBox="1">
            <a:spLocks noChangeArrowheads="1"/>
          </p:cNvSpPr>
          <p:nvPr/>
        </p:nvSpPr>
        <p:spPr bwMode="auto">
          <a:xfrm>
            <a:off x="914400" y="4191000"/>
            <a:ext cx="1143000" cy="1200150"/>
          </a:xfrm>
          <a:prstGeom prst="rect">
            <a:avLst/>
          </a:prstGeom>
          <a:noFill/>
          <a:ln w="9525">
            <a:noFill/>
            <a:miter lim="800000"/>
            <a:headEnd/>
            <a:tailEnd/>
          </a:ln>
        </p:spPr>
        <p:txBody>
          <a:bodyPr>
            <a:spAutoFit/>
          </a:bodyPr>
          <a:lstStyle/>
          <a:p>
            <a:r>
              <a:rPr lang="en-US" sz="3600">
                <a:solidFill>
                  <a:srgbClr val="FF0000"/>
                </a:solidFill>
                <a:latin typeface="Book Antiqua" pitchFamily="18" charset="0"/>
              </a:rPr>
              <a:t>But this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fontAlgn="auto">
              <a:spcAft>
                <a:spcPts val="0"/>
              </a:spcAft>
              <a:defRPr/>
            </a:pPr>
            <a:r>
              <a:rPr lang="en-US" dirty="0" smtClean="0"/>
              <a:t>and this…</a:t>
            </a:r>
            <a:endParaRPr lang="en-US" dirty="0"/>
          </a:p>
        </p:txBody>
      </p:sp>
      <p:pic>
        <p:nvPicPr>
          <p:cNvPr id="18434" name="Content Placeholder 3" descr="Mr and Mrs.bmp"/>
          <p:cNvPicPr>
            <a:picLocks noGrp="1" noChangeAspect="1"/>
          </p:cNvPicPr>
          <p:nvPr>
            <p:ph idx="1"/>
          </p:nvPr>
        </p:nvPicPr>
        <p:blipFill>
          <a:blip r:embed="rId2"/>
          <a:srcRect/>
          <a:stretch>
            <a:fillRect/>
          </a:stretch>
        </p:blipFill>
        <p:spPr>
          <a:xfrm>
            <a:off x="381000" y="1447800"/>
            <a:ext cx="2438400" cy="3816350"/>
          </a:xfrm>
          <a:ln w="25400">
            <a:solidFill>
              <a:srgbClr val="002060"/>
            </a:solidFill>
          </a:ln>
        </p:spPr>
      </p:pic>
      <p:pic>
        <p:nvPicPr>
          <p:cNvPr id="18435" name="Picture 4" descr="Thanksgiving.bmp"/>
          <p:cNvPicPr>
            <a:picLocks noChangeAspect="1"/>
          </p:cNvPicPr>
          <p:nvPr/>
        </p:nvPicPr>
        <p:blipFill>
          <a:blip r:embed="rId3"/>
          <a:srcRect/>
          <a:stretch>
            <a:fillRect/>
          </a:stretch>
        </p:blipFill>
        <p:spPr bwMode="auto">
          <a:xfrm>
            <a:off x="3352800" y="2895600"/>
            <a:ext cx="5441950" cy="3429000"/>
          </a:xfrm>
          <a:prstGeom prst="rect">
            <a:avLst/>
          </a:prstGeom>
          <a:noFill/>
          <a:ln w="25400">
            <a:solidFill>
              <a:srgbClr val="002060"/>
            </a:solid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and this…</a:t>
            </a:r>
            <a:endParaRPr lang="en-US" dirty="0"/>
          </a:p>
        </p:txBody>
      </p:sp>
      <p:pic>
        <p:nvPicPr>
          <p:cNvPr id="19458" name="Content Placeholder 3" descr="puritans.bmp"/>
          <p:cNvPicPr>
            <a:picLocks noGrp="1" noChangeAspect="1"/>
          </p:cNvPicPr>
          <p:nvPr>
            <p:ph idx="1"/>
          </p:nvPr>
        </p:nvPicPr>
        <p:blipFill>
          <a:blip r:embed="rId2"/>
          <a:srcRect/>
          <a:stretch>
            <a:fillRect/>
          </a:stretch>
        </p:blipFill>
        <p:spPr>
          <a:xfrm>
            <a:off x="4267200" y="3200400"/>
            <a:ext cx="4630738" cy="3048000"/>
          </a:xfrm>
          <a:ln w="25400">
            <a:solidFill>
              <a:srgbClr val="002060"/>
            </a:solidFill>
          </a:ln>
        </p:spPr>
      </p:pic>
      <p:pic>
        <p:nvPicPr>
          <p:cNvPr id="19459" name="Picture 4" descr="On way to church.bmp"/>
          <p:cNvPicPr>
            <a:picLocks noChangeAspect="1"/>
          </p:cNvPicPr>
          <p:nvPr/>
        </p:nvPicPr>
        <p:blipFill>
          <a:blip r:embed="rId3"/>
          <a:srcRect/>
          <a:stretch>
            <a:fillRect/>
          </a:stretch>
        </p:blipFill>
        <p:spPr bwMode="auto">
          <a:xfrm>
            <a:off x="304800" y="1295400"/>
            <a:ext cx="4814888" cy="3429000"/>
          </a:xfrm>
          <a:prstGeom prst="rect">
            <a:avLst/>
          </a:prstGeom>
          <a:noFill/>
          <a:ln w="25400">
            <a:solidFill>
              <a:srgbClr val="002060"/>
            </a:solid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but this, too…</a:t>
            </a:r>
            <a:endParaRPr lang="en-US" dirty="0"/>
          </a:p>
        </p:txBody>
      </p:sp>
      <p:pic>
        <p:nvPicPr>
          <p:cNvPr id="20482" name="Content Placeholder 3" descr="In the stocks.bmp"/>
          <p:cNvPicPr>
            <a:picLocks noGrp="1" noChangeAspect="1"/>
          </p:cNvPicPr>
          <p:nvPr>
            <p:ph idx="1"/>
          </p:nvPr>
        </p:nvPicPr>
        <p:blipFill>
          <a:blip r:embed="rId2"/>
          <a:srcRect/>
          <a:stretch>
            <a:fillRect/>
          </a:stretch>
        </p:blipFill>
        <p:spPr>
          <a:xfrm>
            <a:off x="685800" y="1295400"/>
            <a:ext cx="7772400" cy="5191125"/>
          </a:xfrm>
          <a:ln w="25400">
            <a:solidFill>
              <a:srgbClr val="002060"/>
            </a:solid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smtClean="0"/>
              <a:t>and this…</a:t>
            </a:r>
            <a:endParaRPr lang="en-US" dirty="0"/>
          </a:p>
        </p:txBody>
      </p:sp>
      <p:pic>
        <p:nvPicPr>
          <p:cNvPr id="21506" name="Content Placeholder 3" descr="Puritans persecuting.bmp"/>
          <p:cNvPicPr>
            <a:picLocks noGrp="1" noChangeAspect="1"/>
          </p:cNvPicPr>
          <p:nvPr>
            <p:ph idx="1"/>
          </p:nvPr>
        </p:nvPicPr>
        <p:blipFill>
          <a:blip r:embed="rId2"/>
          <a:srcRect/>
          <a:stretch>
            <a:fillRect/>
          </a:stretch>
        </p:blipFill>
        <p:spPr>
          <a:xfrm>
            <a:off x="965200" y="1600200"/>
            <a:ext cx="7213600" cy="4708525"/>
          </a:xfrm>
          <a:ln w="25400">
            <a:solidFill>
              <a:srgbClr val="002060"/>
            </a:solid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290</TotalTime>
  <Words>842</Words>
  <Application>Microsoft Office PowerPoint</Application>
  <PresentationFormat>On-screen Show (4:3)</PresentationFormat>
  <Paragraphs>48</Paragraphs>
  <Slides>20</Slides>
  <Notes>0</Notes>
  <HiddenSlides>0</HiddenSlides>
  <MMClips>0</MMClips>
  <ScaleCrop>false</ScaleCrop>
  <HeadingPairs>
    <vt:vector size="6" baseType="variant">
      <vt:variant>
        <vt:lpstr>Fonts Used</vt:lpstr>
      </vt:variant>
      <vt:variant>
        <vt:i4>7</vt:i4>
      </vt:variant>
      <vt:variant>
        <vt:lpstr>Design Template</vt:lpstr>
      </vt:variant>
      <vt:variant>
        <vt:i4>2</vt:i4>
      </vt:variant>
      <vt:variant>
        <vt:lpstr>Slide Titles</vt:lpstr>
      </vt:variant>
      <vt:variant>
        <vt:i4>20</vt:i4>
      </vt:variant>
    </vt:vector>
  </HeadingPairs>
  <TitlesOfParts>
    <vt:vector size="29" baseType="lpstr">
      <vt:lpstr>Book Antiqua</vt:lpstr>
      <vt:lpstr>Arial</vt:lpstr>
      <vt:lpstr>Lucida Sans</vt:lpstr>
      <vt:lpstr>Wingdings 2</vt:lpstr>
      <vt:lpstr>Wingdings</vt:lpstr>
      <vt:lpstr>Wingdings 3</vt:lpstr>
      <vt:lpstr>Calibri</vt:lpstr>
      <vt:lpstr>Apex</vt:lpstr>
      <vt:lpstr>Apex</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Harpursville Central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Puritanism  in America</dc:title>
  <dc:creator>shermanm</dc:creator>
  <cp:lastModifiedBy>Harpersville</cp:lastModifiedBy>
  <cp:revision>30</cp:revision>
  <dcterms:created xsi:type="dcterms:W3CDTF">2010-09-30T17:58:10Z</dcterms:created>
  <dcterms:modified xsi:type="dcterms:W3CDTF">2010-10-05T15:11:22Z</dcterms:modified>
</cp:coreProperties>
</file>