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1" r:id="rId5"/>
    <p:sldId id="259" r:id="rId6"/>
    <p:sldId id="285" r:id="rId7"/>
    <p:sldId id="262" r:id="rId8"/>
    <p:sldId id="263" r:id="rId9"/>
    <p:sldId id="265" r:id="rId10"/>
    <p:sldId id="266" r:id="rId11"/>
    <p:sldId id="260" r:id="rId12"/>
    <p:sldId id="267" r:id="rId13"/>
    <p:sldId id="275" r:id="rId14"/>
    <p:sldId id="268" r:id="rId15"/>
    <p:sldId id="273" r:id="rId16"/>
    <p:sldId id="264" r:id="rId17"/>
    <p:sldId id="269" r:id="rId18"/>
    <p:sldId id="274" r:id="rId19"/>
    <p:sldId id="270" r:id="rId20"/>
    <p:sldId id="286" r:id="rId21"/>
    <p:sldId id="276" r:id="rId22"/>
    <p:sldId id="278" r:id="rId23"/>
    <p:sldId id="271" r:id="rId24"/>
    <p:sldId id="280" r:id="rId25"/>
    <p:sldId id="282" r:id="rId26"/>
    <p:sldId id="281" r:id="rId27"/>
    <p:sldId id="287" r:id="rId28"/>
    <p:sldId id="289" r:id="rId29"/>
    <p:sldId id="288" r:id="rId30"/>
    <p:sldId id="290" r:id="rId31"/>
    <p:sldId id="279" r:id="rId32"/>
    <p:sldId id="272" r:id="rId33"/>
    <p:sldId id="28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F1C0ADF-1051-4CEA-A8A0-162FA36900AA}" type="datetimeFigureOut">
              <a:rPr lang="en-US" smtClean="0"/>
              <a:pPr/>
              <a:t>10/3/2013</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27B25B6-CC2B-42F0-8544-5F816FAB133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C0ADF-1051-4CEA-A8A0-162FA36900AA}"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7B25B6-CC2B-42F0-8544-5F816FAB13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C0ADF-1051-4CEA-A8A0-162FA36900AA}" type="datetimeFigureOut">
              <a:rPr lang="en-US" smtClean="0"/>
              <a:pPr/>
              <a:t>10/3/2013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7B25B6-CC2B-42F0-8544-5F816FAB133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F1C0ADF-1051-4CEA-A8A0-162FA36900AA}" type="datetimeFigureOut">
              <a:rPr lang="en-US" smtClean="0"/>
              <a:pPr/>
              <a:t>10/3/2013</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227B25B6-CC2B-42F0-8544-5F816FAB133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DF1C0ADF-1051-4CEA-A8A0-162FA36900AA}" type="datetimeFigureOut">
              <a:rPr lang="en-US" smtClean="0"/>
              <a:pPr/>
              <a:t>10/3/2013</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227B25B6-CC2B-42F0-8544-5F816FAB1337}"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F1C0ADF-1051-4CEA-A8A0-162FA36900AA}" type="datetimeFigureOut">
              <a:rPr lang="en-US" smtClean="0"/>
              <a:pPr/>
              <a:t>10/3/2013</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227B25B6-CC2B-42F0-8544-5F816FAB13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F1C0ADF-1051-4CEA-A8A0-162FA36900AA}" type="datetimeFigureOut">
              <a:rPr lang="en-US" smtClean="0"/>
              <a:pPr/>
              <a:t>10/3/2013</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227B25B6-CC2B-42F0-8544-5F816FAB133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C0ADF-1051-4CEA-A8A0-162FA36900AA}" type="datetimeFigureOut">
              <a:rPr lang="en-US" smtClean="0"/>
              <a:pPr/>
              <a:t>10/3/2013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7B25B6-CC2B-42F0-8544-5F816FAB13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F1C0ADF-1051-4CEA-A8A0-162FA36900AA}" type="datetimeFigureOut">
              <a:rPr lang="en-US" smtClean="0"/>
              <a:pPr/>
              <a:t>10/3/2013</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227B25B6-CC2B-42F0-8544-5F816FAB13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F1C0ADF-1051-4CEA-A8A0-162FA36900AA}" type="datetimeFigureOut">
              <a:rPr lang="en-US" smtClean="0"/>
              <a:pPr/>
              <a:t>10/3/2013</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27B25B6-CC2B-42F0-8544-5F816FAB133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F1C0ADF-1051-4CEA-A8A0-162FA36900AA}" type="datetimeFigureOut">
              <a:rPr lang="en-US" smtClean="0"/>
              <a:pPr/>
              <a:t>10/3/2013</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227B25B6-CC2B-42F0-8544-5F816FAB133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F1C0ADF-1051-4CEA-A8A0-162FA36900AA}" type="datetimeFigureOut">
              <a:rPr lang="en-US" smtClean="0"/>
              <a:pPr/>
              <a:t>10/3/2013</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27B25B6-CC2B-42F0-8544-5F816FAB133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Mayflower_compact.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Landing-Bacon.P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n.wikipedia.org/wiki/File:Scrooby_village_addison.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and Times of a Puritan Teenager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wikimedia.org/wikipedia/commons/thumb/b/ba/Mayflower_compact.jpg/220px-Mayflower_compact.jpg">
            <a:hlinkClick r:id="rId2"/>
          </p:cNvPr>
          <p:cNvPicPr>
            <a:picLocks noGrp="1"/>
          </p:cNvPicPr>
          <p:nvPr>
            <p:ph idx="1"/>
          </p:nvPr>
        </p:nvPicPr>
        <p:blipFill>
          <a:blip r:embed="rId3" cstate="print"/>
          <a:srcRect/>
          <a:stretch>
            <a:fillRect/>
          </a:stretch>
        </p:blipFill>
        <p:spPr bwMode="auto">
          <a:xfrm>
            <a:off x="685800" y="533400"/>
            <a:ext cx="7772400" cy="5791200"/>
          </a:xfrm>
          <a:prstGeom prst="rect">
            <a:avLst/>
          </a:prstGeom>
          <a:noFill/>
          <a:ln w="38100">
            <a:solidFill>
              <a:schemeClr val="accent5">
                <a:lumMod val="75000"/>
              </a:schemeClr>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fontScale="90000"/>
          </a:bodyPr>
          <a:lstStyle/>
          <a:p>
            <a:r>
              <a:rPr lang="en-US" dirty="0" smtClean="0"/>
              <a:t>What was it like to start a civilization?</a:t>
            </a:r>
            <a:endParaRPr lang="en-US" dirty="0"/>
          </a:p>
        </p:txBody>
      </p:sp>
      <p:sp>
        <p:nvSpPr>
          <p:cNvPr id="3" name="Content Placeholder 2"/>
          <p:cNvSpPr>
            <a:spLocks noGrp="1"/>
          </p:cNvSpPr>
          <p:nvPr>
            <p:ph idx="1"/>
          </p:nvPr>
        </p:nvSpPr>
        <p:spPr>
          <a:xfrm>
            <a:off x="533400" y="1676400"/>
            <a:ext cx="8229600" cy="4724400"/>
          </a:xfrm>
        </p:spPr>
        <p:txBody>
          <a:bodyPr/>
          <a:lstStyle/>
          <a:p>
            <a:r>
              <a:rPr lang="en-US" dirty="0" smtClean="0"/>
              <a:t>They scouted around until they found a suitable site for their settlement and on December 21, 1620, the first landing party arrived at the site of what would become the settlement of Plymouth.  Some had been on board for six months.</a:t>
            </a:r>
          </a:p>
          <a:p>
            <a:pPr>
              <a:buNone/>
            </a:pPr>
            <a:r>
              <a:rPr lang="en-US" dirty="0" smtClean="0"/>
              <a:t>  </a:t>
            </a:r>
          </a:p>
          <a:p>
            <a:r>
              <a:rPr lang="en-US" dirty="0" smtClean="0"/>
              <a:t>Supposedly they first touched ground at what is called “Plymouth Rock”.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wikimedia.org/wikipedia/commons/thumb/2/2c/Landing-Bacon.PNG/220px-Landing-Bacon.PNG">
            <a:hlinkClick r:id="rId2"/>
          </p:cNvPr>
          <p:cNvPicPr>
            <a:picLocks noGrp="1"/>
          </p:cNvPicPr>
          <p:nvPr>
            <p:ph idx="1"/>
          </p:nvPr>
        </p:nvPicPr>
        <p:blipFill>
          <a:blip r:embed="rId3" cstate="print"/>
          <a:srcRect/>
          <a:stretch>
            <a:fillRect/>
          </a:stretch>
        </p:blipFill>
        <p:spPr bwMode="auto">
          <a:xfrm>
            <a:off x="533400" y="457200"/>
            <a:ext cx="8305800" cy="6019800"/>
          </a:xfrm>
          <a:prstGeom prst="rect">
            <a:avLst/>
          </a:prstGeom>
          <a:noFill/>
          <a:ln w="38100">
            <a:solidFill>
              <a:schemeClr val="accent5">
                <a:lumMod val="75000"/>
              </a:schemeClr>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pon Arrival.bmp"/>
          <p:cNvPicPr>
            <a:picLocks noGrp="1" noChangeAspect="1"/>
          </p:cNvPicPr>
          <p:nvPr>
            <p:ph idx="1"/>
          </p:nvPr>
        </p:nvPicPr>
        <p:blipFill>
          <a:blip r:embed="rId2" cstate="print"/>
          <a:stretch>
            <a:fillRect/>
          </a:stretch>
        </p:blipFill>
        <p:spPr>
          <a:xfrm>
            <a:off x="609600" y="381000"/>
            <a:ext cx="7848600" cy="5991098"/>
          </a:xfrm>
          <a:ln w="38100">
            <a:solidFill>
              <a:schemeClr val="accent5">
                <a:lumMod val="75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381000"/>
            <a:ext cx="8229600" cy="6073775"/>
          </a:xfrm>
        </p:spPr>
        <p:txBody>
          <a:bodyPr>
            <a:normAutofit fontScale="92500" lnSpcReduction="20000"/>
          </a:bodyPr>
          <a:lstStyle/>
          <a:p>
            <a:r>
              <a:rPr lang="en-US" dirty="0" smtClean="0"/>
              <a:t>During the first winter in the New World, the Mayflower colonists suffered greatly from diseases like scurvy, lack of shelter and general conditions on board ship.</a:t>
            </a:r>
          </a:p>
          <a:p>
            <a:pPr>
              <a:buNone/>
            </a:pPr>
            <a:r>
              <a:rPr lang="en-US" baseline="30000" dirty="0" smtClean="0"/>
              <a:t> </a:t>
            </a:r>
            <a:r>
              <a:rPr lang="en-US" dirty="0" smtClean="0"/>
              <a:t> </a:t>
            </a:r>
          </a:p>
          <a:p>
            <a:r>
              <a:rPr lang="en-US" dirty="0" smtClean="0"/>
              <a:t>45 of the 102 emigrants died the first winter and were buried on Cole's Hill.  Additional deaths during the first year meant that only 53 people were alive in November 1621 to celebrate the harvest feast which modern Americans know as "The First Thanksgiving.“</a:t>
            </a:r>
            <a:r>
              <a:rPr lang="en-US" baseline="30000" dirty="0" smtClean="0"/>
              <a:t> </a:t>
            </a:r>
          </a:p>
          <a:p>
            <a:pPr>
              <a:buNone/>
            </a:pPr>
            <a:endParaRPr lang="en-US" baseline="30000" dirty="0" smtClean="0"/>
          </a:p>
          <a:p>
            <a:r>
              <a:rPr lang="en-US" dirty="0" smtClean="0"/>
              <a:t>Of the 18 adult women, 13 died the first winter while another died in May. Only </a:t>
            </a:r>
            <a:r>
              <a:rPr lang="en-US" b="1" dirty="0" smtClean="0"/>
              <a:t>four adult women </a:t>
            </a:r>
            <a:r>
              <a:rPr lang="en-US" dirty="0" smtClean="0"/>
              <a:t>were left alive for the Thanksgiving.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sgiving.bmp"/>
          <p:cNvPicPr>
            <a:picLocks noGrp="1" noChangeAspect="1"/>
          </p:cNvPicPr>
          <p:nvPr>
            <p:ph idx="1"/>
          </p:nvPr>
        </p:nvPicPr>
        <p:blipFill>
          <a:blip r:embed="rId2" cstate="print"/>
          <a:stretch>
            <a:fillRect/>
          </a:stretch>
        </p:blipFill>
        <p:spPr>
          <a:xfrm>
            <a:off x="457200" y="685800"/>
            <a:ext cx="8345072" cy="5257800"/>
          </a:xfrm>
          <a:ln w="38100">
            <a:solidFill>
              <a:schemeClr val="accent5">
                <a:lumMod val="75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fontScale="92500" lnSpcReduction="10000"/>
          </a:bodyPr>
          <a:lstStyle/>
          <a:p>
            <a:r>
              <a:rPr lang="en-US" dirty="0" smtClean="0"/>
              <a:t>Some Native Americans eventually helped the colony – </a:t>
            </a:r>
            <a:r>
              <a:rPr lang="en-US" b="1" dirty="0" smtClean="0"/>
              <a:t>Samoset</a:t>
            </a:r>
            <a:r>
              <a:rPr lang="en-US" dirty="0" smtClean="0"/>
              <a:t> was the first to contact the Englishmen, though he actually wasn’t from the area.</a:t>
            </a:r>
          </a:p>
          <a:p>
            <a:pPr>
              <a:buNone/>
            </a:pPr>
            <a:endParaRPr lang="en-US" sz="900" dirty="0" smtClean="0"/>
          </a:p>
          <a:p>
            <a:r>
              <a:rPr lang="en-US" dirty="0" smtClean="0"/>
              <a:t>Other Native Americans:</a:t>
            </a:r>
          </a:p>
          <a:p>
            <a:pPr>
              <a:buNone/>
            </a:pPr>
            <a:r>
              <a:rPr lang="en-US" dirty="0" smtClean="0"/>
              <a:t>	</a:t>
            </a:r>
            <a:r>
              <a:rPr lang="en-US" b="1" dirty="0" smtClean="0"/>
              <a:t>Squanto</a:t>
            </a:r>
            <a:r>
              <a:rPr lang="en-US" dirty="0" smtClean="0"/>
              <a:t> (</a:t>
            </a:r>
            <a:r>
              <a:rPr lang="en-US" dirty="0" err="1" smtClean="0"/>
              <a:t>Tisquantum</a:t>
            </a:r>
            <a:r>
              <a:rPr lang="en-US" dirty="0" smtClean="0"/>
              <a:t> ): had already been in Europe as a result of being kidnapped by English explorers (ended up in England via Spain) </a:t>
            </a:r>
            <a:br>
              <a:rPr lang="en-US" dirty="0" smtClean="0"/>
            </a:br>
            <a:r>
              <a:rPr lang="en-US" dirty="0" smtClean="0"/>
              <a:t/>
            </a:r>
            <a:br>
              <a:rPr lang="en-US" dirty="0" smtClean="0"/>
            </a:br>
            <a:r>
              <a:rPr lang="en-US" b="1" dirty="0" smtClean="0"/>
              <a:t>Massasoit</a:t>
            </a:r>
            <a:r>
              <a:rPr lang="en-US" dirty="0" smtClean="0"/>
              <a:t>: Big Chief of the area </a:t>
            </a:r>
            <a:br>
              <a:rPr lang="en-US" dirty="0" smtClean="0"/>
            </a:br>
            <a:r>
              <a:rPr lang="en-US" dirty="0" smtClean="0"/>
              <a:t/>
            </a:r>
            <a:br>
              <a:rPr lang="en-US" dirty="0" smtClean="0"/>
            </a:br>
            <a:r>
              <a:rPr lang="en-US" dirty="0" smtClean="0"/>
              <a:t>These two began to deal with the Colony and eventually a treaty was enacted.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r>
              <a:rPr lang="en-US" dirty="0" smtClean="0"/>
              <a:t>What was the society like?</a:t>
            </a:r>
            <a:endParaRPr lang="en-US" dirty="0"/>
          </a:p>
        </p:txBody>
      </p:sp>
      <p:sp>
        <p:nvSpPr>
          <p:cNvPr id="3" name="Content Placeholder 2"/>
          <p:cNvSpPr>
            <a:spLocks noGrp="1"/>
          </p:cNvSpPr>
          <p:nvPr>
            <p:ph idx="1"/>
          </p:nvPr>
        </p:nvSpPr>
        <p:spPr>
          <a:xfrm>
            <a:off x="304800" y="1524000"/>
            <a:ext cx="8534400" cy="5105400"/>
          </a:xfrm>
        </p:spPr>
        <p:txBody>
          <a:bodyPr>
            <a:normAutofit lnSpcReduction="10000"/>
          </a:bodyPr>
          <a:lstStyle/>
          <a:p>
            <a:r>
              <a:rPr lang="en-US" sz="2800" b="1" dirty="0" smtClean="0"/>
              <a:t>Women</a:t>
            </a:r>
            <a:r>
              <a:rPr lang="en-US" sz="2800" dirty="0" smtClean="0"/>
              <a:t>:  relative social equality (with the exception of church leadership)</a:t>
            </a:r>
          </a:p>
          <a:p>
            <a:pPr>
              <a:buNone/>
            </a:pPr>
            <a:endParaRPr lang="en-US" sz="2800" dirty="0" smtClean="0"/>
          </a:p>
          <a:p>
            <a:r>
              <a:rPr lang="en-US" sz="2800" b="1" dirty="0" smtClean="0"/>
              <a:t>Children</a:t>
            </a:r>
            <a:r>
              <a:rPr lang="en-US" sz="2800" dirty="0" smtClean="0"/>
              <a:t>: it was believed that they were born sinful, and raising them meant breaking their will until they were able to sublimate their own desires to those of the family and community</a:t>
            </a:r>
          </a:p>
          <a:p>
            <a:pPr>
              <a:buNone/>
            </a:pPr>
            <a:endParaRPr lang="en-US" sz="2800" dirty="0" smtClean="0"/>
          </a:p>
          <a:p>
            <a:r>
              <a:rPr lang="en-US" sz="2800" b="1" dirty="0" smtClean="0"/>
              <a:t>Elders (men): </a:t>
            </a:r>
            <a:r>
              <a:rPr lang="en-US" sz="2800" dirty="0" smtClean="0"/>
              <a:t>viewed as cherished saints, entitled by their wisdom to govern </a:t>
            </a:r>
          </a:p>
          <a:p>
            <a:endParaRPr lang="en-US" sz="1800" b="1" dirty="0" smtClean="0"/>
          </a:p>
          <a:p>
            <a:endParaRPr lang="en-US" sz="1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r Puritan.bmp"/>
          <p:cNvPicPr>
            <a:picLocks noGrp="1" noChangeAspect="1"/>
          </p:cNvPicPr>
          <p:nvPr>
            <p:ph idx="1"/>
          </p:nvPr>
        </p:nvPicPr>
        <p:blipFill>
          <a:blip r:embed="rId2" cstate="print"/>
          <a:stretch>
            <a:fillRect/>
          </a:stretch>
        </p:blipFill>
        <p:spPr>
          <a:xfrm>
            <a:off x="457200" y="609600"/>
            <a:ext cx="2133600" cy="3848100"/>
          </a:xfrm>
          <a:ln w="38100">
            <a:solidFill>
              <a:schemeClr val="accent5">
                <a:lumMod val="75000"/>
              </a:schemeClr>
            </a:solidFill>
          </a:ln>
        </p:spPr>
      </p:pic>
      <p:pic>
        <p:nvPicPr>
          <p:cNvPr id="6" name="Picture 5" descr="On way to church.bmp"/>
          <p:cNvPicPr>
            <a:picLocks noChangeAspect="1"/>
          </p:cNvPicPr>
          <p:nvPr/>
        </p:nvPicPr>
        <p:blipFill>
          <a:blip r:embed="rId3" cstate="print"/>
          <a:stretch>
            <a:fillRect/>
          </a:stretch>
        </p:blipFill>
        <p:spPr>
          <a:xfrm>
            <a:off x="3352800" y="609600"/>
            <a:ext cx="5429250" cy="3867150"/>
          </a:xfrm>
          <a:prstGeom prst="rect">
            <a:avLst/>
          </a:prstGeom>
          <a:ln w="38100">
            <a:solidFill>
              <a:schemeClr val="accent5">
                <a:lumMod val="75000"/>
              </a:schemeClr>
            </a:solidFill>
          </a:ln>
        </p:spPr>
      </p:pic>
      <p:pic>
        <p:nvPicPr>
          <p:cNvPr id="5" name="Picture 4" descr="Mr and Mrs.bmp"/>
          <p:cNvPicPr>
            <a:picLocks noChangeAspect="1"/>
          </p:cNvPicPr>
          <p:nvPr/>
        </p:nvPicPr>
        <p:blipFill>
          <a:blip r:embed="rId4" cstate="print"/>
          <a:stretch>
            <a:fillRect/>
          </a:stretch>
        </p:blipFill>
        <p:spPr>
          <a:xfrm>
            <a:off x="2362200" y="2438400"/>
            <a:ext cx="2676525" cy="4189343"/>
          </a:xfrm>
          <a:prstGeom prst="rect">
            <a:avLst/>
          </a:prstGeom>
          <a:ln w="38100">
            <a:solidFill>
              <a:schemeClr val="accent5">
                <a:lumMod val="75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99306"/>
          </a:xfrm>
        </p:spPr>
        <p:txBody>
          <a:bodyPr/>
          <a:lstStyle/>
          <a:p>
            <a:r>
              <a:rPr lang="en-US" dirty="0" smtClean="0"/>
              <a:t>What was the society like?</a:t>
            </a:r>
            <a:endParaRPr lang="en-US" dirty="0"/>
          </a:p>
        </p:txBody>
      </p:sp>
      <p:sp>
        <p:nvSpPr>
          <p:cNvPr id="3" name="Content Placeholder 2"/>
          <p:cNvSpPr>
            <a:spLocks noGrp="1"/>
          </p:cNvSpPr>
          <p:nvPr>
            <p:ph idx="1"/>
          </p:nvPr>
        </p:nvSpPr>
        <p:spPr>
          <a:xfrm>
            <a:off x="228600" y="1066800"/>
            <a:ext cx="8610600" cy="5562600"/>
          </a:xfrm>
        </p:spPr>
        <p:txBody>
          <a:bodyPr>
            <a:normAutofit/>
          </a:bodyPr>
          <a:lstStyle/>
          <a:p>
            <a:r>
              <a:rPr lang="en-US" sz="2400" b="1" dirty="0" smtClean="0"/>
              <a:t>Rights: </a:t>
            </a:r>
            <a:r>
              <a:rPr lang="en-US" sz="2400" dirty="0" smtClean="0"/>
              <a:t>Individuals could only have privileges. Rights belonged to institutions and governments -- and chief among them was the right of the institution to do what it must to maintain civil order and see to it that people met their responsibilities. </a:t>
            </a:r>
          </a:p>
          <a:p>
            <a:pPr>
              <a:buNone/>
            </a:pPr>
            <a:endParaRPr lang="en-US" sz="2400" b="1" dirty="0" smtClean="0"/>
          </a:p>
          <a:p>
            <a:r>
              <a:rPr lang="en-US" sz="2400" b="1" dirty="0" smtClean="0"/>
              <a:t>Education:</a:t>
            </a:r>
          </a:p>
          <a:p>
            <a:pPr>
              <a:buNone/>
            </a:pPr>
            <a:r>
              <a:rPr lang="en-US" sz="2400" b="1" dirty="0" smtClean="0"/>
              <a:t>	Banned: </a:t>
            </a:r>
            <a:r>
              <a:rPr lang="en-US" sz="2400" dirty="0" smtClean="0"/>
              <a:t>drama, religious music and most poetry. </a:t>
            </a:r>
            <a:r>
              <a:rPr lang="en-US" sz="2400" b="1" dirty="0" smtClean="0"/>
              <a:t/>
            </a:r>
            <a:br>
              <a:rPr lang="en-US" sz="2400" b="1" dirty="0" smtClean="0"/>
            </a:br>
            <a:endParaRPr lang="en-US" sz="2400" b="1" dirty="0" smtClean="0"/>
          </a:p>
          <a:p>
            <a:pPr>
              <a:buNone/>
            </a:pPr>
            <a:r>
              <a:rPr lang="en-US" sz="2400" b="1" dirty="0" smtClean="0"/>
              <a:t>	Encouraged: </a:t>
            </a:r>
            <a:r>
              <a:rPr lang="en-US" sz="2400" dirty="0" smtClean="0"/>
              <a:t>Bible, Greek classics, some poetry and Latin verse. They were encouraged to create their own poetry, always religious in content.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lstStyle/>
          <a:p>
            <a:r>
              <a:rPr lang="en-US" dirty="0" smtClean="0"/>
              <a:t>What’s a Puritan?</a:t>
            </a:r>
            <a:endParaRPr lang="en-US" dirty="0"/>
          </a:p>
        </p:txBody>
      </p:sp>
      <p:sp>
        <p:nvSpPr>
          <p:cNvPr id="3" name="Content Placeholder 2"/>
          <p:cNvSpPr>
            <a:spLocks noGrp="1"/>
          </p:cNvSpPr>
          <p:nvPr>
            <p:ph idx="1"/>
          </p:nvPr>
        </p:nvSpPr>
        <p:spPr>
          <a:xfrm>
            <a:off x="457200" y="1295400"/>
            <a:ext cx="8229600" cy="5159408"/>
          </a:xfrm>
        </p:spPr>
        <p:txBody>
          <a:bodyPr/>
          <a:lstStyle/>
          <a:p>
            <a:r>
              <a:rPr lang="en-US" dirty="0" smtClean="0"/>
              <a:t>Had a problem with the church in England  (late 1500’s - think Shakespeare)</a:t>
            </a:r>
          </a:p>
          <a:p>
            <a:pPr>
              <a:buNone/>
            </a:pPr>
            <a:endParaRPr lang="en-US" sz="1100" dirty="0" smtClean="0"/>
          </a:p>
          <a:p>
            <a:r>
              <a:rPr lang="en-US" dirty="0" smtClean="0"/>
              <a:t>Wanted the church to be more “pure”</a:t>
            </a:r>
            <a:br>
              <a:rPr lang="en-US" dirty="0" smtClean="0"/>
            </a:br>
            <a:r>
              <a:rPr lang="en-US" sz="2400" dirty="0" smtClean="0"/>
              <a:t>They felt the Church leadership (bishops) were too greedy and not spiritual enough.</a:t>
            </a:r>
            <a:br>
              <a:rPr lang="en-US" sz="2400" dirty="0" smtClean="0"/>
            </a:br>
            <a:r>
              <a:rPr lang="en-US" sz="2400" dirty="0" smtClean="0"/>
              <a:t> </a:t>
            </a:r>
            <a:endParaRPr lang="en-US" sz="800" dirty="0" smtClean="0"/>
          </a:p>
          <a:p>
            <a:r>
              <a:rPr lang="en-US" dirty="0" smtClean="0"/>
              <a:t>Two ways to deal with the problem:</a:t>
            </a:r>
          </a:p>
          <a:p>
            <a:pPr>
              <a:buNone/>
            </a:pPr>
            <a:r>
              <a:rPr lang="en-US" dirty="0" smtClean="0"/>
              <a:t>	1. Change the church</a:t>
            </a:r>
          </a:p>
          <a:p>
            <a:pPr>
              <a:buNone/>
            </a:pPr>
            <a:r>
              <a:rPr lang="en-US" dirty="0" smtClean="0"/>
              <a:t>	2. Leave the church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a:lstStyle/>
          <a:p>
            <a:pPr>
              <a:buNone/>
            </a:pPr>
            <a:r>
              <a:rPr lang="en-US" sz="3200" dirty="0" smtClean="0"/>
              <a:t>    </a:t>
            </a:r>
            <a:r>
              <a:rPr lang="en-US" sz="2800" dirty="0" smtClean="0"/>
              <a:t>Free </a:t>
            </a:r>
            <a:r>
              <a:rPr lang="en-US" sz="2800" dirty="0"/>
              <a:t>schooling was offered for all children. Reading was emphasized.  "Ciphering" (math) and writing were emphasized less</a:t>
            </a:r>
          </a:p>
          <a:p>
            <a:pPr>
              <a:buNone/>
            </a:pPr>
            <a:endParaRPr lang="en-US" sz="2800" b="1" dirty="0"/>
          </a:p>
          <a:p>
            <a:r>
              <a:rPr lang="en-US" sz="2800" b="1" dirty="0"/>
              <a:t>Bible: </a:t>
            </a:r>
            <a:r>
              <a:rPr lang="en-US" sz="2800" dirty="0"/>
              <a:t>The Puritans believed that the Bible was God's true law, and that it provided a plan for living.</a:t>
            </a:r>
          </a:p>
        </p:txBody>
      </p:sp>
    </p:spTree>
    <p:extLst>
      <p:ext uri="{BB962C8B-B14F-4D97-AF65-F5344CB8AC3E}">
        <p14:creationId xmlns:p14="http://schemas.microsoft.com/office/powerpoint/2010/main" val="3059563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uritans.bmp"/>
          <p:cNvPicPr>
            <a:picLocks noGrp="1" noChangeAspect="1"/>
          </p:cNvPicPr>
          <p:nvPr>
            <p:ph idx="1"/>
          </p:nvPr>
        </p:nvPicPr>
        <p:blipFill>
          <a:blip r:embed="rId2" cstate="print"/>
          <a:stretch>
            <a:fillRect/>
          </a:stretch>
        </p:blipFill>
        <p:spPr>
          <a:xfrm>
            <a:off x="609600" y="914400"/>
            <a:ext cx="7639899" cy="5029200"/>
          </a:xfrm>
          <a:ln w="38100">
            <a:solidFill>
              <a:schemeClr val="accent5">
                <a:lumMod val="75000"/>
              </a:schemeClr>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rmAutofit fontScale="70000" lnSpcReduction="20000"/>
          </a:bodyPr>
          <a:lstStyle/>
          <a:p>
            <a:r>
              <a:rPr lang="en-US" sz="3600" dirty="0" smtClean="0"/>
              <a:t>Spirituality was very important, and everyone would go to long services at the local meetinghouse on Sunday. The Bible would be read at home, and other forms of religious literature were popular, like published sermons, and religious poetry. People would expect to pray at home as well as at church.</a:t>
            </a:r>
          </a:p>
          <a:p>
            <a:pPr>
              <a:buNone/>
            </a:pPr>
            <a:endParaRPr lang="en-US" sz="3600" dirty="0" smtClean="0"/>
          </a:p>
          <a:p>
            <a:r>
              <a:rPr lang="en-US" sz="3600" dirty="0" smtClean="0"/>
              <a:t>The Puritans generally disapproved of many activities, like music, dancing, etc, but people would dance and make merry at weddings, christenings, and other social occasions. People got together for events like barn-raisings and corn-</a:t>
            </a:r>
            <a:r>
              <a:rPr lang="en-US" sz="3600" dirty="0" err="1" smtClean="0"/>
              <a:t>huskings</a:t>
            </a:r>
            <a:r>
              <a:rPr lang="en-US" sz="3600" dirty="0" smtClean="0"/>
              <a:t>, and women organized spinning and sewing bees. Girls enjoyed berry-picking parties. Ball games were disapproved of, but men were expected to do military training, and this included sports like wrestling and boxing.</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381000"/>
            <a:ext cx="8229600" cy="6073775"/>
          </a:xfrm>
        </p:spPr>
        <p:txBody>
          <a:bodyPr>
            <a:normAutofit/>
          </a:bodyPr>
          <a:lstStyle/>
          <a:p>
            <a:r>
              <a:rPr lang="en-US" sz="2400" dirty="0" smtClean="0"/>
              <a:t>Children would be expected to help their parents as soon as they were old enough. They might learn to read and write at home, or they might attend a ‘dame school’ which taught simple reading, writing and arithmetic. </a:t>
            </a:r>
          </a:p>
          <a:p>
            <a:pPr>
              <a:buNone/>
            </a:pPr>
            <a:endParaRPr lang="en-US" sz="2400" dirty="0" smtClean="0"/>
          </a:p>
          <a:p>
            <a:r>
              <a:rPr lang="en-US" sz="2400" dirty="0" smtClean="0"/>
              <a:t>Older boys might go to a grammar school, but many children would leave school early to go to work, either to work in the family farm or business, or to be apprenticed to a trade. </a:t>
            </a:r>
          </a:p>
          <a:p>
            <a:pPr>
              <a:buNone/>
            </a:pPr>
            <a:endParaRPr lang="en-US" sz="2400" dirty="0" smtClean="0"/>
          </a:p>
          <a:p>
            <a:r>
              <a:rPr lang="en-US" sz="2400" dirty="0" smtClean="0"/>
              <a:t>Girls often worked as servants until they married, or they might be apprenticed for a trade: dressmaking, millinery, and some other trades like printing.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Dating?</a:t>
            </a:r>
            <a:endParaRPr lang="en-US" dirty="0"/>
          </a:p>
        </p:txBody>
      </p:sp>
      <p:sp>
        <p:nvSpPr>
          <p:cNvPr id="3" name="Content Placeholder 2"/>
          <p:cNvSpPr>
            <a:spLocks noGrp="1"/>
          </p:cNvSpPr>
          <p:nvPr>
            <p:ph idx="1"/>
          </p:nvPr>
        </p:nvSpPr>
        <p:spPr>
          <a:xfrm>
            <a:off x="457200" y="1371600"/>
            <a:ext cx="8229600" cy="5083208"/>
          </a:xfrm>
        </p:spPr>
        <p:txBody>
          <a:bodyPr>
            <a:normAutofit/>
          </a:bodyPr>
          <a:lstStyle/>
          <a:p>
            <a:r>
              <a:rPr lang="en-US" dirty="0" smtClean="0"/>
              <a:t>Parents decided who you would “court” and when.  The good news is you might start courting at 14 or 15 – if you were a girl – and might be married at 16.  </a:t>
            </a:r>
          </a:p>
          <a:p>
            <a:r>
              <a:rPr lang="en-US" dirty="0" smtClean="0"/>
              <a:t>The bad news? Boys wouldn’t get married until they were done with their apprenticeships and were established in their trade or business – in their mid to late 20’s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362200" y="609600"/>
            <a:ext cx="4343400" cy="5927463"/>
          </a:xfrm>
          <a:prstGeom prst="rect">
            <a:avLst/>
          </a:prstGeom>
          <a:noFill/>
          <a:ln w="38100">
            <a:solidFill>
              <a:schemeClr val="accent5">
                <a:lumMod val="75000"/>
              </a:schemeClr>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4876800"/>
          </a:xfrm>
        </p:spPr>
        <p:txBody>
          <a:bodyPr>
            <a:noAutofit/>
          </a:bodyPr>
          <a:lstStyle/>
          <a:p>
            <a:r>
              <a:rPr lang="en-US" sz="2400" dirty="0" smtClean="0"/>
              <a:t>Puritans did not view marriage as an occasion for festivities nor as a religious or sacred union. A marriage served strictly as a civil contract and was conducted in a simple civil ceremony that ended in a quiet dinner. </a:t>
            </a:r>
          </a:p>
          <a:p>
            <a:r>
              <a:rPr lang="en-US" sz="2400" dirty="0" smtClean="0"/>
              <a:t>Marriage was preceded by a supervised period of courting that included rather strange practices. </a:t>
            </a:r>
          </a:p>
          <a:p>
            <a:pPr>
              <a:buNone/>
            </a:pPr>
            <a:r>
              <a:rPr lang="en-US" sz="2400" dirty="0" smtClean="0"/>
              <a:t>	For example, the couple was often given a long tube called a courting stick. The man and woman would whisper to each other through the tube while the rest of the family was in another room. </a:t>
            </a:r>
          </a:p>
          <a:p>
            <a:pPr>
              <a:buNone/>
            </a:pP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40971"/>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277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Clr>
                <a:srgbClr val="FF388C"/>
              </a:buClr>
              <a:buNone/>
            </a:pPr>
            <a:r>
              <a:rPr lang="en-US" sz="2400" dirty="0" smtClean="0">
                <a:solidFill>
                  <a:prstClr val="white"/>
                </a:solidFill>
              </a:rPr>
              <a:t>    Another </a:t>
            </a:r>
            <a:r>
              <a:rPr lang="en-US" sz="2400" dirty="0">
                <a:solidFill>
                  <a:prstClr val="white"/>
                </a:solidFill>
              </a:rPr>
              <a:t>unusual custom was "bundling." The couple would share a bed for the night, but with a large wooden board, called a bundling board, separating their bodies and preventing any physical contact.  </a:t>
            </a:r>
          </a:p>
          <a:p>
            <a:endParaRPr lang="en-US" dirty="0"/>
          </a:p>
        </p:txBody>
      </p:sp>
    </p:spTree>
    <p:extLst>
      <p:ext uri="{BB962C8B-B14F-4D97-AF65-F5344CB8AC3E}">
        <p14:creationId xmlns:p14="http://schemas.microsoft.com/office/powerpoint/2010/main" val="3754468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58076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39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r>
              <a:rPr lang="en-US" dirty="0" smtClean="0"/>
              <a:t>What happened?</a:t>
            </a:r>
            <a:endParaRPr lang="en-US" dirty="0"/>
          </a:p>
        </p:txBody>
      </p:sp>
      <p:sp>
        <p:nvSpPr>
          <p:cNvPr id="3" name="Content Placeholder 2"/>
          <p:cNvSpPr>
            <a:spLocks noGrp="1"/>
          </p:cNvSpPr>
          <p:nvPr>
            <p:ph idx="1"/>
          </p:nvPr>
        </p:nvSpPr>
        <p:spPr>
          <a:xfrm>
            <a:off x="457200" y="1295400"/>
            <a:ext cx="8229600" cy="5159408"/>
          </a:xfrm>
        </p:spPr>
        <p:txBody>
          <a:bodyPr/>
          <a:lstStyle/>
          <a:p>
            <a:r>
              <a:rPr lang="en-US" dirty="0" smtClean="0"/>
              <a:t>The government (Queens and Kings) sometimes listened to the Puritans but most of the time they didn’t.  </a:t>
            </a:r>
          </a:p>
          <a:p>
            <a:r>
              <a:rPr lang="en-US" dirty="0" smtClean="0"/>
              <a:t>Eventually the Puritans ended up in two groups:</a:t>
            </a:r>
          </a:p>
          <a:p>
            <a:pPr>
              <a:buNone/>
            </a:pPr>
            <a:r>
              <a:rPr lang="en-US" dirty="0" smtClean="0"/>
              <a:t>	1. </a:t>
            </a:r>
            <a:r>
              <a:rPr lang="en-US" b="1" dirty="0" smtClean="0"/>
              <a:t>Reformers</a:t>
            </a:r>
            <a:r>
              <a:rPr lang="en-US" dirty="0" smtClean="0"/>
              <a:t>: stayed in the Church of England and tried to “fix” it from within</a:t>
            </a:r>
          </a:p>
          <a:p>
            <a:pPr>
              <a:buNone/>
            </a:pPr>
            <a:r>
              <a:rPr lang="en-US" dirty="0" smtClean="0"/>
              <a:t>	2. </a:t>
            </a:r>
            <a:r>
              <a:rPr lang="en-US" b="1" dirty="0" smtClean="0"/>
              <a:t>Separatists</a:t>
            </a:r>
            <a:r>
              <a:rPr lang="en-US" dirty="0" smtClean="0"/>
              <a:t>: wanted out of the church and to form their own church</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Clr>
                <a:srgbClr val="FF388C"/>
              </a:buClr>
            </a:pPr>
            <a:r>
              <a:rPr lang="en-US" sz="2000" dirty="0">
                <a:solidFill>
                  <a:prstClr val="white"/>
                </a:solidFill>
              </a:rPr>
              <a:t>When the couple was ready to get married, they were required to subject their proposal of marriage to the scrutiny of Puritan leaders, who would either object or approve of their union.</a:t>
            </a:r>
          </a:p>
          <a:p>
            <a:endParaRPr lang="en-US" dirty="0"/>
          </a:p>
        </p:txBody>
      </p:sp>
    </p:spTree>
    <p:extLst>
      <p:ext uri="{BB962C8B-B14F-4D97-AF65-F5344CB8AC3E}">
        <p14:creationId xmlns:p14="http://schemas.microsoft.com/office/powerpoint/2010/main" val="4286687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y to Church 2.bmp"/>
          <p:cNvPicPr>
            <a:picLocks noGrp="1" noChangeAspect="1"/>
          </p:cNvPicPr>
          <p:nvPr>
            <p:ph idx="1"/>
          </p:nvPr>
        </p:nvPicPr>
        <p:blipFill>
          <a:blip r:embed="rId2" cstate="print"/>
          <a:stretch>
            <a:fillRect/>
          </a:stretch>
        </p:blipFill>
        <p:spPr>
          <a:xfrm>
            <a:off x="533400" y="1600200"/>
            <a:ext cx="8229600" cy="2999232"/>
          </a:xfrm>
          <a:ln w="38100">
            <a:solidFill>
              <a:schemeClr val="accent5">
                <a:lumMod val="75000"/>
              </a:schemeClr>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30808"/>
          </a:xfrm>
        </p:spPr>
        <p:txBody>
          <a:bodyPr/>
          <a:lstStyle/>
          <a:p>
            <a:r>
              <a:rPr lang="en-US" dirty="0" smtClean="0"/>
              <a:t>The most prestigious occupation for men was minister or doctor</a:t>
            </a:r>
          </a:p>
          <a:p>
            <a:pPr>
              <a:buNone/>
            </a:pPr>
            <a:endParaRPr lang="en-US" dirty="0" smtClean="0"/>
          </a:p>
          <a:p>
            <a:r>
              <a:rPr lang="en-US" dirty="0" smtClean="0"/>
              <a:t>The most prestigious “occupation” for girls was housewife or midwife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Puritan Teens?</a:t>
            </a:r>
            <a:endParaRPr lang="en-US" dirty="0"/>
          </a:p>
        </p:txBody>
      </p:sp>
      <p:sp>
        <p:nvSpPr>
          <p:cNvPr id="3" name="Content Placeholder 2"/>
          <p:cNvSpPr>
            <a:spLocks noGrp="1"/>
          </p:cNvSpPr>
          <p:nvPr>
            <p:ph idx="1"/>
          </p:nvPr>
        </p:nvSpPr>
        <p:spPr/>
        <p:txBody>
          <a:bodyPr/>
          <a:lstStyle/>
          <a:p>
            <a:r>
              <a:rPr lang="en-US" dirty="0" smtClean="0"/>
              <a:t>Given great responsibilities.</a:t>
            </a:r>
          </a:p>
          <a:p>
            <a:r>
              <a:rPr lang="en-US" dirty="0" smtClean="0"/>
              <a:t>Given great freedom.</a:t>
            </a:r>
          </a:p>
          <a:p>
            <a:r>
              <a:rPr lang="en-US" dirty="0" smtClean="0"/>
              <a:t>Moved from childhood to adulthood w/o much or </a:t>
            </a:r>
            <a:r>
              <a:rPr lang="en-US" smtClean="0"/>
              <a:t>any adolescence.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b="1" dirty="0" smtClean="0"/>
              <a:t>The village of </a:t>
            </a:r>
            <a:r>
              <a:rPr lang="en-US" b="1" dirty="0" err="1" smtClean="0"/>
              <a:t>Scrooby</a:t>
            </a:r>
            <a:r>
              <a:rPr lang="en-US" b="1" dirty="0" smtClean="0"/>
              <a:t>, England, </a:t>
            </a:r>
          </a:p>
          <a:p>
            <a:pPr algn="ctr">
              <a:buNone/>
            </a:pPr>
            <a:r>
              <a:rPr lang="en-US" b="1" dirty="0" smtClean="0"/>
              <a:t>home to the Puritans until 1607</a:t>
            </a:r>
            <a:endParaRPr lang="en-US" dirty="0" smtClean="0"/>
          </a:p>
          <a:p>
            <a:pPr algn="ctr">
              <a:buNone/>
            </a:pPr>
            <a:endParaRPr lang="en-US" dirty="0"/>
          </a:p>
        </p:txBody>
      </p:sp>
      <p:pic>
        <p:nvPicPr>
          <p:cNvPr id="5" name="Picture 4">
            <a:hlinkClick r:id="rId2"/>
          </p:cNvPr>
          <p:cNvPicPr/>
          <p:nvPr/>
        </p:nvPicPr>
        <p:blipFill>
          <a:blip r:embed="rId3">
            <a:extLst>
              <a:ext uri="{28A0092B-C50C-407E-A947-70E740481C1C}">
                <a14:useLocalDpi xmlns:a14="http://schemas.microsoft.com/office/drawing/2010/main" val="0"/>
              </a:ext>
            </a:extLst>
          </a:blip>
          <a:stretch>
            <a:fillRect/>
          </a:stretch>
        </p:blipFill>
        <p:spPr bwMode="auto">
          <a:xfrm>
            <a:off x="990600" y="1215673"/>
            <a:ext cx="7010400" cy="3512253"/>
          </a:xfrm>
          <a:prstGeom prst="rect">
            <a:avLst/>
          </a:prstGeom>
          <a:noFill/>
          <a:ln w="38100">
            <a:solidFill>
              <a:schemeClr val="accent5">
                <a:lumMod val="75000"/>
              </a:schemeClr>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lstStyle/>
          <a:p>
            <a:r>
              <a:rPr lang="en-US" dirty="0" smtClean="0"/>
              <a:t>And then?</a:t>
            </a:r>
            <a:endParaRPr lang="en-US" dirty="0"/>
          </a:p>
        </p:txBody>
      </p:sp>
      <p:sp>
        <p:nvSpPr>
          <p:cNvPr id="3" name="Content Placeholder 2"/>
          <p:cNvSpPr>
            <a:spLocks noGrp="1"/>
          </p:cNvSpPr>
          <p:nvPr>
            <p:ph idx="1"/>
          </p:nvPr>
        </p:nvSpPr>
        <p:spPr>
          <a:xfrm>
            <a:off x="457200" y="1447800"/>
            <a:ext cx="8229600" cy="5007008"/>
          </a:xfrm>
        </p:spPr>
        <p:txBody>
          <a:bodyPr/>
          <a:lstStyle/>
          <a:p>
            <a:r>
              <a:rPr lang="en-US" dirty="0" smtClean="0"/>
              <a:t>Church and government officials started persecuting the Puritans for not supporting the Church – fining them, putting them in prison, and even killing some of them.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1"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r>
              <a:rPr lang="en-US" dirty="0"/>
              <a:t>And then?</a:t>
            </a:r>
          </a:p>
        </p:txBody>
      </p:sp>
      <p:sp>
        <p:nvSpPr>
          <p:cNvPr id="3" name="Content Placeholder 2"/>
          <p:cNvSpPr>
            <a:spLocks noGrp="1"/>
          </p:cNvSpPr>
          <p:nvPr>
            <p:ph idx="1"/>
          </p:nvPr>
        </p:nvSpPr>
        <p:spPr>
          <a:xfrm>
            <a:off x="457200" y="1143000"/>
            <a:ext cx="8229600" cy="2438400"/>
          </a:xfrm>
        </p:spPr>
        <p:txBody>
          <a:bodyPr/>
          <a:lstStyle/>
          <a:p>
            <a:r>
              <a:rPr lang="en-US" dirty="0"/>
              <a:t>Church and government officials started persecuting the Puritans for not supporting the Church – fining them, putting them in prison, and even killing some of them</a:t>
            </a:r>
            <a:r>
              <a:rPr lang="en-US" dirty="0" smtClean="0"/>
              <a:t>.</a:t>
            </a:r>
          </a:p>
          <a:p>
            <a:pPr marL="64008"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1295400"/>
            <a:ext cx="5715000" cy="4495800"/>
          </a:xfrm>
          <a:prstGeom prst="rect">
            <a:avLst/>
          </a:prstGeom>
        </p:spPr>
      </p:pic>
      <p:sp>
        <p:nvSpPr>
          <p:cNvPr id="5" name="Content Placeholder 2"/>
          <p:cNvSpPr txBox="1">
            <a:spLocks/>
          </p:cNvSpPr>
          <p:nvPr/>
        </p:nvSpPr>
        <p:spPr>
          <a:xfrm>
            <a:off x="457200" y="4038600"/>
            <a:ext cx="8229600" cy="2438400"/>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endParaRPr lang="en-US" dirty="0" smtClean="0"/>
          </a:p>
          <a:p>
            <a:endParaRPr lang="en-US" dirty="0"/>
          </a:p>
        </p:txBody>
      </p:sp>
      <p:sp>
        <p:nvSpPr>
          <p:cNvPr id="6" name="Content Placeholder 2"/>
          <p:cNvSpPr txBox="1">
            <a:spLocks/>
          </p:cNvSpPr>
          <p:nvPr/>
        </p:nvSpPr>
        <p:spPr>
          <a:xfrm>
            <a:off x="457200" y="3886200"/>
            <a:ext cx="8229600" cy="2438400"/>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r>
              <a:rPr lang="en-US" dirty="0"/>
              <a:t>So… the Puritans started leaving England – some went to the New World.  The first Puritans ended up in what is now Massachusetts -   The Plymouth Bay Colony </a:t>
            </a:r>
          </a:p>
          <a:p>
            <a:pPr marL="64008" indent="0">
              <a:buNone/>
            </a:pPr>
            <a:endParaRPr lang="en-US" dirty="0"/>
          </a:p>
        </p:txBody>
      </p:sp>
    </p:spTree>
    <p:extLst>
      <p:ext uri="{BB962C8B-B14F-4D97-AF65-F5344CB8AC3E}">
        <p14:creationId xmlns:p14="http://schemas.microsoft.com/office/powerpoint/2010/main" val="283651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256506"/>
          </a:xfrm>
        </p:spPr>
        <p:txBody>
          <a:bodyPr>
            <a:normAutofit fontScale="90000"/>
          </a:bodyPr>
          <a:lstStyle/>
          <a:p>
            <a:pPr algn="ctr"/>
            <a:r>
              <a:rPr lang="en-US" dirty="0" smtClean="0"/>
              <a:t>From England to </a:t>
            </a:r>
            <a:br>
              <a:rPr lang="en-US" dirty="0" smtClean="0"/>
            </a:br>
            <a:r>
              <a:rPr lang="en-US" dirty="0" smtClean="0"/>
              <a:t>New England</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The </a:t>
            </a:r>
            <a:r>
              <a:rPr lang="en-US" i="1" dirty="0" smtClean="0"/>
              <a:t>Mayflower</a:t>
            </a:r>
            <a:r>
              <a:rPr lang="en-US" dirty="0" smtClean="0"/>
              <a:t>, carrying 102 settlers, left Plymouth on September 6, 1620 and anchored at Provincetown Harbor on November 11, 1620.</a:t>
            </a:r>
          </a:p>
          <a:p>
            <a:pPr>
              <a:buNone/>
            </a:pPr>
            <a:endParaRPr lang="en-US" dirty="0" smtClean="0"/>
          </a:p>
          <a:p>
            <a:r>
              <a:rPr lang="en-US" dirty="0" smtClean="0"/>
              <a:t>They weren’t all Puritans.</a:t>
            </a:r>
          </a:p>
          <a:p>
            <a:pPr>
              <a:buNone/>
            </a:pPr>
            <a:r>
              <a:rPr lang="en-US" dirty="0" smtClean="0"/>
              <a:t>	Roughly 40% of the adults and 56% of the family groupings were Puritans.  The rest were people hired by the Merchant Adventurers (the company that was sponsoring the venture) to provide leadership for the colony and additional hands to work for the colony's ventures.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yflower and Speedwell in Dartmouth Harbor.bmp"/>
          <p:cNvPicPr>
            <a:picLocks noGrp="1" noChangeAspect="1"/>
          </p:cNvPicPr>
          <p:nvPr>
            <p:ph idx="1"/>
          </p:nvPr>
        </p:nvPicPr>
        <p:blipFill>
          <a:blip r:embed="rId2" cstate="print"/>
          <a:stretch>
            <a:fillRect/>
          </a:stretch>
        </p:blipFill>
        <p:spPr>
          <a:xfrm>
            <a:off x="1447800" y="1295400"/>
            <a:ext cx="5949727" cy="3917666"/>
          </a:xfrm>
          <a:ln w="38100">
            <a:solidFill>
              <a:schemeClr val="accent5">
                <a:lumMod val="75000"/>
              </a:schemeClr>
            </a:solidFill>
          </a:ln>
        </p:spPr>
      </p:pic>
      <p:sp>
        <p:nvSpPr>
          <p:cNvPr id="5" name="TextBox 4"/>
          <p:cNvSpPr txBox="1"/>
          <p:nvPr/>
        </p:nvSpPr>
        <p:spPr>
          <a:xfrm>
            <a:off x="1295400" y="5257800"/>
            <a:ext cx="5867400" cy="707886"/>
          </a:xfrm>
          <a:prstGeom prst="rect">
            <a:avLst/>
          </a:prstGeom>
          <a:noFill/>
        </p:spPr>
        <p:txBody>
          <a:bodyPr wrap="square" rtlCol="0">
            <a:spAutoFit/>
          </a:bodyPr>
          <a:lstStyle/>
          <a:p>
            <a:pPr algn="ctr"/>
            <a:r>
              <a:rPr lang="en-US" sz="2000" b="1" dirty="0" smtClean="0"/>
              <a:t>The </a:t>
            </a:r>
            <a:r>
              <a:rPr lang="en-US" sz="2000" b="1" i="1" dirty="0" smtClean="0"/>
              <a:t>Mayflower</a:t>
            </a:r>
            <a:r>
              <a:rPr lang="en-US" sz="2000" b="1" dirty="0" smtClean="0"/>
              <a:t> and the</a:t>
            </a:r>
            <a:r>
              <a:rPr lang="en-US" sz="2000" b="1" i="1" dirty="0" smtClean="0"/>
              <a:t> Speedwell</a:t>
            </a:r>
            <a:r>
              <a:rPr lang="en-US" sz="2000" b="1" dirty="0" smtClean="0"/>
              <a:t> in Dartmouth Harbor</a:t>
            </a:r>
            <a:endParaRPr lang="en-U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colonists (Puritans and non-Puritans), still aboard the ship as it lay off-shore, drafted and ratified the first governing document of the colony (really the first of the New World), the </a:t>
            </a:r>
            <a:r>
              <a:rPr lang="en-US" i="1" dirty="0" smtClean="0"/>
              <a:t>Mayflower Compact</a:t>
            </a:r>
            <a:endParaRPr lang="en-US"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461</TotalTime>
  <Words>1112</Words>
  <Application>Microsoft Office PowerPoint</Application>
  <PresentationFormat>On-screen Show (4:3)</PresentationFormat>
  <Paragraphs>88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Verve</vt:lpstr>
      <vt:lpstr>Life and Times of a Puritan Teenager</vt:lpstr>
      <vt:lpstr>What’s a Puritan?</vt:lpstr>
      <vt:lpstr>What happened?</vt:lpstr>
      <vt:lpstr>PowerPoint Presentation</vt:lpstr>
      <vt:lpstr>And then?</vt:lpstr>
      <vt:lpstr>And then?</vt:lpstr>
      <vt:lpstr>From England to  New England</vt:lpstr>
      <vt:lpstr>PowerPoint Presentation</vt:lpstr>
      <vt:lpstr>PowerPoint Presentation</vt:lpstr>
      <vt:lpstr>PowerPoint Presentation</vt:lpstr>
      <vt:lpstr>What was it like to start a civilization?</vt:lpstr>
      <vt:lpstr>PowerPoint Presentation</vt:lpstr>
      <vt:lpstr>PowerPoint Presentation</vt:lpstr>
      <vt:lpstr>PowerPoint Presentation</vt:lpstr>
      <vt:lpstr>PowerPoint Presentation</vt:lpstr>
      <vt:lpstr>PowerPoint Presentation</vt:lpstr>
      <vt:lpstr>What was the society like?</vt:lpstr>
      <vt:lpstr>PowerPoint Presentation</vt:lpstr>
      <vt:lpstr>What was the society like?</vt:lpstr>
      <vt:lpstr>PowerPoint Presentation</vt:lpstr>
      <vt:lpstr>PowerPoint Presentation</vt:lpstr>
      <vt:lpstr>PowerPoint Presentation</vt:lpstr>
      <vt:lpstr>PowerPoint Presentation</vt:lpstr>
      <vt:lpstr>Dating?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Puritan Teens?</vt:lpstr>
    </vt:vector>
  </TitlesOfParts>
  <Company>Harpursville Central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and Times of a Puritan Teenager</dc:title>
  <dc:creator>shermanm</dc:creator>
  <cp:lastModifiedBy>Administrator</cp:lastModifiedBy>
  <cp:revision>43</cp:revision>
  <dcterms:created xsi:type="dcterms:W3CDTF">2010-10-14T15:15:06Z</dcterms:created>
  <dcterms:modified xsi:type="dcterms:W3CDTF">2013-10-03T12:04:48Z</dcterms:modified>
</cp:coreProperties>
</file>