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D77A1D-7CDC-4FF1-83C1-6C993BF40033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DF1783-FDB8-4D48-B7E8-F8742F50A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62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B5904-E4FD-4A04-AA3A-C72FB18E65F4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487E08-19E2-4834-8965-ED879FC7B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FD762-5931-44E2-8B10-40D5A7164957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2E25-1A2C-4FEB-AAD5-4CF9969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DCBC-1688-4D48-85F5-9D5BDBC823C4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76F5-E96E-4799-B23E-94E7B6BF7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5C17-7EC4-42B5-BE08-2CA1C48C39BE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A959-8E14-4683-A00B-14214E3E5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B71E-E04E-4128-BFD1-EA935C925DCC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98FF0-7EA8-44FA-9945-C3ADE32C3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4A23-029F-45D3-BD41-E9226DF747A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581C-C60B-4203-A990-D3675677A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91BA-1CC0-4249-9DFA-D4E190290654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D565-96D7-4756-86FA-70A34DC8A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ED741-546D-4E3A-913B-A3F2A85F17E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9809B-2B81-49B1-AF56-01D085486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D0B5-8068-4AD2-942C-D1A3121C840C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3F9EB-33A8-4F0B-8108-5A501A560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932E-B8FF-4CFB-A15B-C38EC4D8F3E1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8319-4BB9-4CA3-A824-9F3A0E0D6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9AD02-8134-45A9-B7AE-87AE754BFB88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AAE5-2BC1-43DB-8ACA-C68D75A1D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CF940AF-5793-4817-B50F-2F24FB810EEB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3C472D0-D9D1-41F5-AC1A-7EF01D849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 we will learn about the federal judicial branch.`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Article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/>
              <a:t>New Jersey v. TLO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/>
              <a:t>And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err="1" smtClean="0"/>
              <a:t>Vernonia</a:t>
            </a:r>
            <a:r>
              <a:rPr lang="en-US" sz="5400" dirty="0" smtClean="0"/>
              <a:t> School District v.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Article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Section 1 – Establishes that each state must honor the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laws</a:t>
            </a:r>
            <a:r>
              <a:rPr lang="en-US" sz="3200" dirty="0" smtClean="0"/>
              <a:t>,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records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and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courts </a:t>
            </a:r>
            <a:r>
              <a:rPr lang="en-US" sz="3200" dirty="0" smtClean="0"/>
              <a:t>of the other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states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It also establishes the power of extradition meaning: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That if a person flees from a crime in one state, if found in another state, shall be delivered to the state (s)he fled form if demanded by the executive authority of the state.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/>
              <a:t>This clause sets the procedure for the admission of new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states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.  </a:t>
            </a:r>
            <a:r>
              <a:rPr lang="en-US" sz="3600" dirty="0" smtClean="0"/>
              <a:t>This process is given to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Congress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taking a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majority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vote for admission.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Guarantees to the states: </a:t>
            </a:r>
            <a:r>
              <a:rPr lang="en-US" sz="3600" dirty="0" smtClean="0">
                <a:solidFill>
                  <a:srgbClr val="00B0F0"/>
                </a:solidFill>
              </a:rPr>
              <a:t>a republican form of government, protection against invasion and domestic violence (by the Legislature or Executive if the legislature cannot be convened)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Article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Makes Provisions for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amending </a:t>
            </a:r>
            <a:r>
              <a:rPr lang="en-US" dirty="0" smtClean="0"/>
              <a:t>this document.  This procedure is as follows.</a:t>
            </a:r>
            <a:endParaRPr lang="en-US" dirty="0"/>
          </a:p>
        </p:txBody>
      </p:sp>
      <p:pic>
        <p:nvPicPr>
          <p:cNvPr id="18436" name="Picture 3" descr="amendmen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67278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Article VI –“</a:t>
            </a:r>
            <a:r>
              <a:rPr lang="en-US" i="1" dirty="0" smtClean="0"/>
              <a:t>The Supremacy Clause”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Federal supremacy </a:t>
            </a:r>
            <a:r>
              <a:rPr lang="en-US" sz="3600" dirty="0" smtClean="0"/>
              <a:t>is established by this clause.  The Constitution is declared to be the “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Supreme Law of the Land</a:t>
            </a:r>
            <a:r>
              <a:rPr lang="en-US" sz="4000" dirty="0" smtClean="0"/>
              <a:t>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Article VII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This established the procedure for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ratification</a:t>
            </a:r>
            <a:r>
              <a:rPr lang="en-US" sz="4000" dirty="0" smtClean="0"/>
              <a:t>.  It would take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 9 </a:t>
            </a:r>
            <a:r>
              <a:rPr lang="en-US" sz="4000" dirty="0" smtClean="0"/>
              <a:t>of the 13 to put the Constitution into effect.  The first to ratify was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Delaware (Dec. 7, 1787).  </a:t>
            </a:r>
            <a:r>
              <a:rPr lang="en-US" sz="4000" dirty="0" smtClean="0"/>
              <a:t>The last to ratify was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Rhode Island (</a:t>
            </a:r>
            <a:r>
              <a:rPr lang="en-US" sz="4000" smtClean="0">
                <a:solidFill>
                  <a:schemeClr val="accent3">
                    <a:lumMod val="75000"/>
                  </a:schemeClr>
                </a:solidFill>
              </a:rPr>
              <a:t>May 1790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sz="4000" dirty="0" smtClean="0"/>
              <a:t>almost 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2 ½</a:t>
            </a:r>
            <a:r>
              <a:rPr lang="en-US" sz="4000" dirty="0" smtClean="0"/>
              <a:t> years later.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Closure – Why is DE labeled as such?</a:t>
            </a:r>
          </a:p>
        </p:txBody>
      </p:sp>
      <p:pic>
        <p:nvPicPr>
          <p:cNvPr id="21507" name="Content Placeholder 3" descr="delawar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2286000"/>
            <a:ext cx="5592763" cy="2859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Bellringer – Who are they and how do they get their positions?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6" name="Picture 5" descr="supreme court 2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362200"/>
            <a:ext cx="6270171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Decision with and without feedback….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Body – Article III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The article deals with the </a:t>
            </a:r>
            <a:r>
              <a:rPr lang="en-US" sz="3200" dirty="0" smtClean="0">
                <a:solidFill>
                  <a:srgbClr val="FF0000"/>
                </a:solidFill>
              </a:rPr>
              <a:t>JUDICIAL</a:t>
            </a:r>
            <a:r>
              <a:rPr lang="en-US" sz="3200" dirty="0" smtClean="0"/>
              <a:t> branch.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1: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14600"/>
            <a:ext cx="7772400" cy="133826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The </a:t>
            </a:r>
            <a:r>
              <a:rPr lang="en-US" sz="4000" dirty="0" smtClean="0">
                <a:solidFill>
                  <a:srgbClr val="FF0000"/>
                </a:solidFill>
              </a:rPr>
              <a:t>Supreme Court </a:t>
            </a:r>
            <a:r>
              <a:rPr lang="en-US" sz="3600" dirty="0" smtClean="0"/>
              <a:t>is established in this clause with </a:t>
            </a:r>
            <a:r>
              <a:rPr lang="en-US" sz="4000" dirty="0" smtClean="0">
                <a:solidFill>
                  <a:srgbClr val="FF0000"/>
                </a:solidFill>
              </a:rPr>
              <a:t>Congress</a:t>
            </a:r>
            <a:r>
              <a:rPr lang="en-US" sz="3600" dirty="0" smtClean="0"/>
              <a:t> being given the ability to establish all others.  The term for judges was for </a:t>
            </a:r>
            <a:r>
              <a:rPr lang="en-US" sz="4000" dirty="0" smtClean="0">
                <a:solidFill>
                  <a:srgbClr val="FF0000"/>
                </a:solidFill>
              </a:rPr>
              <a:t>good behavior </a:t>
            </a:r>
            <a:r>
              <a:rPr lang="en-US" sz="3600" dirty="0" smtClean="0"/>
              <a:t>meaning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lifetime</a:t>
            </a:r>
            <a:r>
              <a:rPr lang="en-US" sz="3600" dirty="0" smtClean="0"/>
              <a:t>.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The Supreme Court </a:t>
            </a:r>
            <a:r>
              <a:rPr lang="en-US" sz="4000" dirty="0" smtClean="0">
                <a:solidFill>
                  <a:schemeClr val="tx1"/>
                </a:solidFill>
              </a:rPr>
              <a:t>was created in this branch.  It assumed the power of </a:t>
            </a:r>
            <a:r>
              <a:rPr lang="en-US" sz="4000" dirty="0" smtClean="0">
                <a:solidFill>
                  <a:srgbClr val="FF0000"/>
                </a:solidFill>
              </a:rPr>
              <a:t>JUDICIAL REVIEW </a:t>
            </a:r>
            <a:r>
              <a:rPr lang="en-US" sz="4000" dirty="0" smtClean="0">
                <a:solidFill>
                  <a:schemeClr val="tx1"/>
                </a:solidFill>
              </a:rPr>
              <a:t>in 1803.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Jurisdiction is established in this clause with only two cases being given the status of </a:t>
            </a:r>
            <a:r>
              <a:rPr lang="en-US" sz="4000" dirty="0" smtClean="0">
                <a:solidFill>
                  <a:srgbClr val="FF0000"/>
                </a:solidFill>
              </a:rPr>
              <a:t>ORIGINAL JURISDICTION</a:t>
            </a:r>
            <a:r>
              <a:rPr lang="en-US" sz="3600" dirty="0" smtClean="0"/>
              <a:t>:  those cases affecting the </a:t>
            </a:r>
            <a:r>
              <a:rPr lang="en-US" sz="4000" dirty="0" smtClean="0">
                <a:solidFill>
                  <a:srgbClr val="FF0000"/>
                </a:solidFill>
              </a:rPr>
              <a:t>AMBASSADORS AND OTHER PUBLIC MINISTERS AND </a:t>
            </a:r>
            <a:r>
              <a:rPr lang="en-US" sz="4000" smtClean="0">
                <a:solidFill>
                  <a:srgbClr val="FF0000"/>
                </a:solidFill>
              </a:rPr>
              <a:t>CONSULS </a:t>
            </a:r>
            <a:r>
              <a:rPr lang="en-US" sz="3600" smtClean="0"/>
              <a:t>and </a:t>
            </a:r>
            <a:r>
              <a:rPr lang="en-US" sz="3600" dirty="0" smtClean="0"/>
              <a:t>those in which a </a:t>
            </a:r>
            <a:r>
              <a:rPr lang="en-US" sz="4000" dirty="0" smtClean="0">
                <a:solidFill>
                  <a:srgbClr val="FF0000"/>
                </a:solidFill>
              </a:rPr>
              <a:t>STATE</a:t>
            </a:r>
            <a:r>
              <a:rPr lang="en-US" sz="3600" dirty="0" smtClean="0"/>
              <a:t> is a party.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All other cases are considered to be appellate jurisdiction meaning: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That  they must work their way through the court system through an appeal process.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The only crime defined in the Constitution is </a:t>
            </a:r>
            <a:r>
              <a:rPr lang="en-US" sz="4000" dirty="0" smtClean="0">
                <a:solidFill>
                  <a:srgbClr val="FF0000"/>
                </a:solidFill>
              </a:rPr>
              <a:t>TREASON – levying war against the US;  adhering to the enemies of the US; giving aid or comfort to the enemies of the US.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453</Words>
  <Application>Microsoft Office PowerPoint</Application>
  <PresentationFormat>On-screen Show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Article III</vt:lpstr>
      <vt:lpstr>Bellringer – Who are they and how do they get their positions?</vt:lpstr>
      <vt:lpstr>Intro</vt:lpstr>
      <vt:lpstr>Body – Article III</vt:lpstr>
      <vt:lpstr>Section 1:</vt:lpstr>
      <vt:lpstr>PowerPoint Presentation</vt:lpstr>
      <vt:lpstr>Section 2:</vt:lpstr>
      <vt:lpstr>Section 2 continued</vt:lpstr>
      <vt:lpstr>Section 3</vt:lpstr>
      <vt:lpstr>Closure</vt:lpstr>
      <vt:lpstr>Article IV</vt:lpstr>
      <vt:lpstr>Section 2</vt:lpstr>
      <vt:lpstr>Section 3</vt:lpstr>
      <vt:lpstr>Section 4</vt:lpstr>
      <vt:lpstr>Article V</vt:lpstr>
      <vt:lpstr>Article VI –“The Supremacy Clause”</vt:lpstr>
      <vt:lpstr>Article VII</vt:lpstr>
      <vt:lpstr>Closure – Why is DE labeled as such?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III</dc:title>
  <dc:creator>KimR</dc:creator>
  <cp:lastModifiedBy>Administrator</cp:lastModifiedBy>
  <cp:revision>13</cp:revision>
  <dcterms:created xsi:type="dcterms:W3CDTF">2007-11-05T13:18:59Z</dcterms:created>
  <dcterms:modified xsi:type="dcterms:W3CDTF">2012-11-26T20:21:05Z</dcterms:modified>
</cp:coreProperties>
</file>