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9" r:id="rId6"/>
    <p:sldId id="270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BC40F-044A-4A1F-BD09-9EE5AD05DA68}" type="datetimeFigureOut">
              <a:rPr lang="en-US"/>
              <a:pPr>
                <a:defRPr/>
              </a:pPr>
              <a:t>3/4/2011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4C3BF-C15A-4BE6-9260-BFA65818D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46F2F-003B-407E-9373-754ECDFDC2A1}" type="datetimeFigureOut">
              <a:rPr lang="en-US"/>
              <a:pPr>
                <a:defRPr/>
              </a:pPr>
              <a:t>3/4/2011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5CF13-F2E5-4E20-97F2-9DA9D00FA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A6C5D-EF0A-4F18-A760-AD05A96D6BC7}" type="datetimeFigureOut">
              <a:rPr lang="en-US"/>
              <a:pPr>
                <a:defRPr/>
              </a:pPr>
              <a:t>3/4/2011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04828-B34D-4716-A70B-AC40F3670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9E45E-4A33-4462-989D-47DBA63C85EC}" type="datetimeFigureOut">
              <a:rPr lang="en-US"/>
              <a:pPr>
                <a:defRPr/>
              </a:pPr>
              <a:t>3/4/2011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B978B-CD5E-43C2-B568-714932094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E8574-B1E0-42D0-863B-AB68D67803C5}" type="datetimeFigureOut">
              <a:rPr lang="en-US"/>
              <a:pPr>
                <a:defRPr/>
              </a:pPr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AA6A1-205F-4A6B-AF56-99709C4CB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84134-115D-4B36-929B-8BBB86D9D808}" type="datetimeFigureOut">
              <a:rPr lang="en-US"/>
              <a:pPr>
                <a:defRPr/>
              </a:pPr>
              <a:t>3/4/2011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13730-A4E2-417C-9924-09FF42D6F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3570A-C072-4A94-80C6-BF9DEDBA024E}" type="datetimeFigureOut">
              <a:rPr lang="en-US"/>
              <a:pPr>
                <a:defRPr/>
              </a:pPr>
              <a:t>3/4/2011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2D0F6-CFD4-4AB7-9CE9-DD01B187C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3F80E-0D5D-4C4A-AF25-EDB6D6463B9E}" type="datetimeFigureOut">
              <a:rPr lang="en-US"/>
              <a:pPr>
                <a:defRPr/>
              </a:pPr>
              <a:t>3/4/2011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1C0CC-1D70-4778-B8EA-D3E1F3148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090EF-981D-43CE-AC31-CD9D016609CF}" type="datetimeFigureOut">
              <a:rPr lang="en-US"/>
              <a:pPr>
                <a:defRPr/>
              </a:pPr>
              <a:t>3/4/2011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79301-92F9-4927-B855-8BF19504A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D29CB-4918-4C64-B9DC-593A0F103BDA}" type="datetimeFigureOut">
              <a:rPr lang="en-US"/>
              <a:pPr>
                <a:defRPr/>
              </a:pPr>
              <a:t>3/4/2011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A2579-8296-4217-8BD6-0078DF64A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B0701-E7C5-4669-BC4D-F68A36A096BB}" type="datetimeFigureOut">
              <a:rPr lang="en-US"/>
              <a:pPr>
                <a:defRPr/>
              </a:pPr>
              <a:t>3/4/2011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8D44D-8B9B-4B69-A822-DB14C3D2A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DB5BFE-99BA-47B7-AF84-61D1C440C32D}" type="datetimeFigureOut">
              <a:rPr lang="en-US"/>
              <a:pPr>
                <a:defRPr/>
              </a:pPr>
              <a:t>3/4/2011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DA2C6B-195B-49A3-84C5-744835E07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HCSDATA\DATA\MSHS_FACULTY\USERS\KIMR\11th%20grade\hull%20house.wm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15.3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r>
              <a:rPr lang="en-US" dirty="0" smtClean="0"/>
              <a:t>Objectives:</a:t>
            </a:r>
          </a:p>
          <a:p>
            <a:r>
              <a:rPr lang="en-US" dirty="0" smtClean="0"/>
              <a:t>Explain the changes in city life during the late 1800s.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80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2.)  philanthropy – charitable contributions</a:t>
            </a:r>
            <a:br>
              <a:rPr lang="en-US" sz="280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US" sz="280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Ex:  Carnegie Hall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20483" name="Picture 3" descr="au_carnegie_hal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752600"/>
            <a:ext cx="7010400" cy="483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b.  The Middle class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		1.)  more leisure time</a:t>
            </a:r>
          </a:p>
          <a:p>
            <a:r>
              <a:rPr lang="en-US" smtClean="0"/>
              <a:t>		2.)  women’s lives changed by inventions</a:t>
            </a:r>
          </a:p>
          <a:p>
            <a:endParaRPr lang="en-US" smtClean="0"/>
          </a:p>
        </p:txBody>
      </p:sp>
      <p:pic>
        <p:nvPicPr>
          <p:cNvPr id="21507" name="Picture 3" descr="vacuum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743200"/>
            <a:ext cx="2743200" cy="382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washing_machine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276600"/>
            <a:ext cx="43434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c.  Lower Class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708525"/>
          </a:xfrm>
        </p:spPr>
        <p:txBody>
          <a:bodyPr/>
          <a:lstStyle/>
          <a:p>
            <a:r>
              <a:rPr lang="en-US" smtClean="0"/>
              <a:t>	1.)  tenements</a:t>
            </a:r>
          </a:p>
          <a:p>
            <a:r>
              <a:rPr lang="en-US" smtClean="0"/>
              <a:t>	2.)  horrible conditions</a:t>
            </a:r>
          </a:p>
        </p:txBody>
      </p:sp>
      <p:pic>
        <p:nvPicPr>
          <p:cNvPr id="22531" name="Picture 3" descr="tenement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590800"/>
            <a:ext cx="51054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69676D"/>
                  </a:outerShdw>
                </a:effectLst>
              </a:rPr>
              <a:t>3.  Reform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85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>a.  settlement houses</a:t>
            </a:r>
          </a:p>
          <a:p>
            <a:r>
              <a:rPr lang="en-US" dirty="0" smtClean="0"/>
              <a:t>	</a:t>
            </a:r>
            <a:r>
              <a:rPr lang="en-US" u="sng" dirty="0" smtClean="0"/>
              <a:t>1.)  Jane Addams (Hull House)</a:t>
            </a:r>
            <a:endParaRPr lang="en-US" dirty="0" smtClean="0"/>
          </a:p>
          <a:p>
            <a:r>
              <a:rPr lang="en-US" dirty="0" smtClean="0"/>
              <a:t>	2.)  Janie Porter Barnett – Afr. </a:t>
            </a:r>
            <a:r>
              <a:rPr lang="en-US" dirty="0" err="1" smtClean="0"/>
              <a:t>Ams</a:t>
            </a:r>
            <a:endParaRPr lang="en-US" dirty="0" smtClean="0"/>
          </a:p>
        </p:txBody>
      </p:sp>
      <p:pic>
        <p:nvPicPr>
          <p:cNvPr id="23556" name="Picture 4" descr="hull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895600"/>
            <a:ext cx="6019800" cy="3725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en-US" sz="370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b.  Social Gospel</a:t>
            </a:r>
            <a:br>
              <a:rPr lang="en-US" sz="370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en-US" sz="370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1.)  Washington Gladden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2.)  Christian ideals to solve poverty</a:t>
            </a:r>
          </a:p>
        </p:txBody>
      </p:sp>
      <p:pic>
        <p:nvPicPr>
          <p:cNvPr id="25604" name="Picture 4" descr="salvationarmy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743200"/>
            <a:ext cx="3333750" cy="3676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hull house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09600" y="609600"/>
            <a:ext cx="7685617" cy="57642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4000" b="1" dirty="0" smtClean="0"/>
              <a:t>Define </a:t>
            </a:r>
            <a:r>
              <a:rPr lang="en-US" sz="4000" b="1" i="1" u="sng" dirty="0" smtClean="0">
                <a:solidFill>
                  <a:srgbClr val="C00000"/>
                </a:solidFill>
              </a:rPr>
              <a:t>Philanthropy</a:t>
            </a:r>
            <a:endParaRPr lang="en-US" sz="4000" b="1" dirty="0" smtClean="0">
              <a:solidFill>
                <a:srgbClr val="C0000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Copy HW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b="1" dirty="0" smtClean="0">
                <a:solidFill>
                  <a:srgbClr val="7030A0"/>
                </a:solidFill>
              </a:rPr>
              <a:t>Read p. 486-490 and take notes on: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/>
              <a:t> What was the Tweed Ring?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/>
              <a:t> What corruption occurred under the Grant Administration?  The impacts?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/>
              <a:t>Evaluate the success of the reform movements.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b="1" dirty="0" smtClean="0">
                <a:solidFill>
                  <a:srgbClr val="7030A0"/>
                </a:solidFill>
              </a:rPr>
              <a:t> Questions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/>
              <a:t> What were the settlement houses?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/>
              <a:t>What was the Chinese Exclusion Act?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/>
              <a:t>How did Rockefeller and Carnegie eliminate competition?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/>
              <a:t>What is expansionism?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Compare /Share HW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changes occurred in immigration in the late 1800s?</a:t>
            </a:r>
          </a:p>
          <a:p>
            <a:r>
              <a:rPr lang="en-US" smtClean="0"/>
              <a:t>What fueled the 2</a:t>
            </a:r>
            <a:r>
              <a:rPr lang="en-US" baseline="30000" smtClean="0"/>
              <a:t>nd</a:t>
            </a:r>
            <a:r>
              <a:rPr lang="en-US" smtClean="0"/>
              <a:t> Industrial Revolution in America?</a:t>
            </a:r>
          </a:p>
          <a:p>
            <a:r>
              <a:rPr lang="en-US" smtClean="0"/>
              <a:t>What organizational methods did businesspeople use to increase their profits in the late 1800s?</a:t>
            </a:r>
          </a:p>
          <a:p>
            <a:r>
              <a:rPr lang="en-US" smtClean="0"/>
              <a:t>What was the Great Compromise?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600200"/>
            <a:ext cx="7848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You will be placed in a group of at least 3 (one person each from the upper, middle and lower classes).  Share the information from your reading with your group. </a:t>
            </a:r>
          </a:p>
          <a:p>
            <a:endParaRPr lang="en-US" sz="3200" dirty="0" smtClean="0"/>
          </a:p>
          <a:p>
            <a:r>
              <a:rPr lang="en-US" sz="3200" dirty="0" smtClean="0"/>
              <a:t>How were your lives similar?</a:t>
            </a:r>
          </a:p>
          <a:p>
            <a:r>
              <a:rPr lang="en-US" sz="3200" dirty="0" smtClean="0"/>
              <a:t>How were they different?  </a:t>
            </a:r>
            <a:endParaRPr lang="en-US" sz="3200" i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the lifestyles of the upper, middle and lower classes differ today?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Urban Life</a:t>
            </a:r>
            <a:endParaRPr lang="en-US" dirty="0"/>
          </a:p>
        </p:txBody>
      </p:sp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457200" y="1524000"/>
            <a:ext cx="677703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lvl="1" eaLnBrk="0" hangingPunct="0">
              <a:buFontTx/>
              <a:buAutoNum type="alphaUcPeriod"/>
              <a:tabLst>
                <a:tab pos="914400" algn="l"/>
              </a:tabLst>
            </a:pPr>
            <a:r>
              <a:rPr lang="en-US" sz="3600">
                <a:cs typeface="Times New Roman" pitchFamily="18" charset="0"/>
              </a:rPr>
              <a:t> Changes in American cities</a:t>
            </a:r>
            <a:endParaRPr lang="en-US" sz="3600"/>
          </a:p>
          <a:p>
            <a:pPr eaLnBrk="0" hangingPunct="0">
              <a:tabLst>
                <a:tab pos="914400" algn="l"/>
              </a:tabLst>
            </a:pPr>
            <a:r>
              <a:rPr lang="en-US" sz="3600">
                <a:cs typeface="Times New Roman" pitchFamily="18" charset="0"/>
              </a:rPr>
              <a:t>	a. </a:t>
            </a:r>
            <a:r>
              <a:rPr lang="en-US" sz="3600">
                <a:solidFill>
                  <a:srgbClr val="0000FF"/>
                </a:solidFill>
                <a:cs typeface="Times New Roman" pitchFamily="18" charset="0"/>
              </a:rPr>
              <a:t>skyscrapers</a:t>
            </a:r>
            <a:endParaRPr lang="en-US" sz="3600"/>
          </a:p>
          <a:p>
            <a:pPr eaLnBrk="0" hangingPunct="0">
              <a:tabLst>
                <a:tab pos="914400" algn="l"/>
              </a:tabLst>
            </a:pPr>
            <a:r>
              <a:rPr lang="en-US" sz="3600">
                <a:cs typeface="Times New Roman" pitchFamily="18" charset="0"/>
              </a:rPr>
              <a:t>	b. </a:t>
            </a:r>
            <a:r>
              <a:rPr lang="en-US" sz="3600">
                <a:solidFill>
                  <a:srgbClr val="0000FF"/>
                </a:solidFill>
                <a:cs typeface="Times New Roman" pitchFamily="18" charset="0"/>
              </a:rPr>
              <a:t>elevators</a:t>
            </a:r>
            <a:endParaRPr lang="en-US" sz="3600"/>
          </a:p>
          <a:p>
            <a:pPr eaLnBrk="0" hangingPunct="0">
              <a:tabLst>
                <a:tab pos="914400" algn="l"/>
              </a:tabLst>
            </a:pPr>
            <a:r>
              <a:rPr lang="en-US" sz="3600">
                <a:cs typeface="Times New Roman" pitchFamily="18" charset="0"/>
              </a:rPr>
              <a:t>	</a:t>
            </a:r>
            <a:endParaRPr lang="en-US" sz="3600"/>
          </a:p>
        </p:txBody>
      </p:sp>
      <p:pic>
        <p:nvPicPr>
          <p:cNvPr id="17411" name="Picture 3" descr="1906_Cincinnati_skyscraper_dated_by_postmar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286000"/>
            <a:ext cx="3125788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0" hangingPunct="0">
              <a:spcBef>
                <a:spcPct val="0"/>
              </a:spcBef>
              <a:buClrTx/>
              <a:buSzTx/>
              <a:buFont typeface="Wingdings 2"/>
              <a:buNone/>
              <a:tabLst>
                <a:tab pos="914400" algn="l"/>
              </a:tabLst>
              <a:defRPr/>
            </a:pPr>
            <a:r>
              <a:rPr lang="en-US" sz="3600" dirty="0" smtClean="0">
                <a:latin typeface="Arial" pitchFamily="34" charset="0"/>
                <a:ea typeface="Times New Roman" pitchFamily="18" charset="0"/>
              </a:rPr>
              <a:t>c. </a:t>
            </a:r>
            <a:r>
              <a:rPr lang="en-US" sz="36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</a:rPr>
              <a:t>mass transit</a:t>
            </a:r>
          </a:p>
          <a:p>
            <a:pPr marL="0" indent="0" eaLnBrk="0" hangingPunct="0">
              <a:spcBef>
                <a:spcPct val="0"/>
              </a:spcBef>
              <a:buClrTx/>
              <a:buSzTx/>
              <a:buFont typeface="Wingdings 2"/>
              <a:buNone/>
              <a:tabLst>
                <a:tab pos="914400" algn="l"/>
              </a:tabLst>
              <a:defRPr/>
            </a:pPr>
            <a:r>
              <a:rPr lang="en-US" sz="3600" dirty="0" smtClean="0">
                <a:latin typeface="Arial" pitchFamily="34" charset="0"/>
                <a:ea typeface="Times New Roman" pitchFamily="18" charset="0"/>
              </a:rPr>
              <a:t>d. </a:t>
            </a:r>
            <a:r>
              <a:rPr lang="en-US" sz="36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</a:rPr>
              <a:t>suburbs</a:t>
            </a:r>
            <a:r>
              <a:rPr lang="en-US" sz="3600" dirty="0" smtClean="0">
                <a:latin typeface="Arial" pitchFamily="34" charset="0"/>
              </a:rPr>
              <a:t>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  <p:pic>
        <p:nvPicPr>
          <p:cNvPr id="18435" name="Picture 3" descr="Chicago-IL-1897-Train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676400"/>
            <a:ext cx="524986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2.  City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60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	a.  Upper Class</a:t>
            </a:r>
          </a:p>
          <a:p>
            <a:pPr lvl="6">
              <a:buFont typeface="Wingdings 2"/>
              <a:buNone/>
              <a:defRPr/>
            </a:pPr>
            <a:r>
              <a:rPr lang="en-US" sz="2800" dirty="0" smtClean="0"/>
              <a:t>1.)  conspicuous consumption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		2.)  philanthropy - charity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endParaRPr lang="en-US" dirty="0"/>
          </a:p>
        </p:txBody>
      </p:sp>
      <p:pic>
        <p:nvPicPr>
          <p:cNvPr id="19459" name="Picture 3" descr="vanderbilt mansio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571750"/>
            <a:ext cx="5715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</TotalTime>
  <Words>245</Words>
  <Application>Microsoft Office PowerPoint</Application>
  <PresentationFormat>On-screen Show (4:3)</PresentationFormat>
  <Paragraphs>52</Paragraphs>
  <Slides>15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15.3</vt:lpstr>
      <vt:lpstr>Bellringer</vt:lpstr>
      <vt:lpstr>Copy HW</vt:lpstr>
      <vt:lpstr>Compare /Share HW </vt:lpstr>
      <vt:lpstr>Intro</vt:lpstr>
      <vt:lpstr>Intro 2</vt:lpstr>
      <vt:lpstr>Urban Life</vt:lpstr>
      <vt:lpstr>Slide 8</vt:lpstr>
      <vt:lpstr>2.  City Life</vt:lpstr>
      <vt:lpstr>2.)  philanthropy – charitable contributions Ex:  Carnegie Hall</vt:lpstr>
      <vt:lpstr>b.  The Middle class</vt:lpstr>
      <vt:lpstr>c.  Lower Class</vt:lpstr>
      <vt:lpstr>3.  Reform</vt:lpstr>
      <vt:lpstr>b.  Social Gospel </vt:lpstr>
      <vt:lpstr>Slide 15</vt:lpstr>
    </vt:vector>
  </TitlesOfParts>
  <Company>Harpursville Central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15.3</dc:title>
  <dc:creator>kimr</dc:creator>
  <cp:lastModifiedBy>kimr</cp:lastModifiedBy>
  <cp:revision>7</cp:revision>
  <dcterms:created xsi:type="dcterms:W3CDTF">2009-02-12T18:51:40Z</dcterms:created>
  <dcterms:modified xsi:type="dcterms:W3CDTF">2011-03-04T13:57:19Z</dcterms:modified>
</cp:coreProperties>
</file>